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matic SC" panose="00000500000000000000" pitchFamily="2" charset="-79"/>
      <p:regular r:id="rId15"/>
      <p:bold r:id="rId16"/>
    </p:embeddedFont>
    <p:embeddedFont>
      <p:font typeface="Calibri" panose="020F0502020204030204" pitchFamily="34" charset="0"/>
      <p:regular r:id="rId17"/>
      <p:bold r:id="rId18"/>
      <p:italic r:id="rId19"/>
      <p:boldItalic r:id="rId20"/>
    </p:embeddedFont>
    <p:embeddedFont>
      <p:font typeface="EB Garamond" panose="00000500000000000000" pitchFamily="2" charset="0"/>
      <p:regular r:id="rId21"/>
      <p:bold r:id="rId22"/>
      <p:italic r:id="rId23"/>
      <p:boldItalic r:id="rId24"/>
    </p:embeddedFont>
    <p:embeddedFont>
      <p:font typeface="Economica" panose="020B060402020202020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6564a5c0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6564a5c0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d581d4c2d1f5e39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d581d4c2d1f5e3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b1075b1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b1075b1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6564a5c0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d6564a5c0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6564a5c0b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6564a5c0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6564a5c0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6564a5c0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6564a5c0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6564a5c0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6564a5c0b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6564a5c0b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6564a5c0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6564a5c0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6564a5c0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6564a5c0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6564a5c0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6564a5c0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BoOfUvI3hjQ" TargetMode="External"/><Relationship Id="rId3" Type="http://schemas.openxmlformats.org/officeDocument/2006/relationships/hyperlink" Target="https://it.wikipedia.org/wiki/Alcol" TargetMode="External"/><Relationship Id="rId7" Type="http://schemas.openxmlformats.org/officeDocument/2006/relationships/hyperlink" Target="https://www.airc.it/cancro/prevenzione-tumore/il-fumo/smettere-di-fumare-si-pu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afarmaciadelsole.it/danni-del-fumo-conseguenze-e-rimedi" TargetMode="External"/><Relationship Id="rId11" Type="http://schemas.openxmlformats.org/officeDocument/2006/relationships/hyperlink" Target="https://www.fondazioneveronesi.it/magazine/tools-della-salute/glossario-delle-malattie/papillomavirus-umano-hpv-amp" TargetMode="External"/><Relationship Id="rId5" Type="http://schemas.openxmlformats.org/officeDocument/2006/relationships/hyperlink" Target="https://youtu.be/AOX5zJ_Hkbk" TargetMode="External"/><Relationship Id="rId10" Type="http://schemas.openxmlformats.org/officeDocument/2006/relationships/hyperlink" Target="https://www.ieo.it/it/PREVENZIONE/In-primo-piano/Vaccinazioni-HPV/" TargetMode="External"/><Relationship Id="rId4" Type="http://schemas.openxmlformats.org/officeDocument/2006/relationships/hyperlink" Target="https://www.my-personaltrainer.it/nutrizione/alcol.html" TargetMode="External"/><Relationship Id="rId9" Type="http://schemas.openxmlformats.org/officeDocument/2006/relationships/hyperlink" Target="http://scuola.airc.it/kitup/AIRC_KIT_DIDATTICO_ATTIVITA_FISICA_def.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308050" y="990450"/>
            <a:ext cx="4527900" cy="31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900">
                <a:solidFill>
                  <a:srgbClr val="202124"/>
                </a:solidFill>
                <a:latin typeface="EB Garamond"/>
                <a:ea typeface="EB Garamond"/>
                <a:cs typeface="EB Garamond"/>
                <a:sym typeface="EB Garamond"/>
              </a:rPr>
              <a:t>progetto di educazione tra pari IO CI SONO:</a:t>
            </a:r>
            <a:endParaRPr sz="3600">
              <a:latin typeface="EB Garamond"/>
              <a:ea typeface="EB Garamond"/>
              <a:cs typeface="EB Garamond"/>
              <a:sym typeface="EB Garamond"/>
            </a:endParaRPr>
          </a:p>
          <a:p>
            <a:pPr marL="0" lvl="0" indent="0" algn="ctr" rtl="0">
              <a:spcBef>
                <a:spcPts val="0"/>
              </a:spcBef>
              <a:spcAft>
                <a:spcPts val="0"/>
              </a:spcAft>
              <a:buNone/>
            </a:pPr>
            <a:r>
              <a:rPr lang="it" sz="3500">
                <a:latin typeface="EB Garamond"/>
                <a:ea typeface="EB Garamond"/>
                <a:cs typeface="EB Garamond"/>
                <a:sym typeface="EB Garamond"/>
              </a:rPr>
              <a:t>ALCOL </a:t>
            </a:r>
            <a:endParaRPr sz="3500">
              <a:latin typeface="EB Garamond"/>
              <a:ea typeface="EB Garamond"/>
              <a:cs typeface="EB Garamond"/>
              <a:sym typeface="EB Garamond"/>
            </a:endParaRPr>
          </a:p>
          <a:p>
            <a:pPr marL="0" lvl="0" indent="0" algn="ctr" rtl="0">
              <a:spcBef>
                <a:spcPts val="0"/>
              </a:spcBef>
              <a:spcAft>
                <a:spcPts val="0"/>
              </a:spcAft>
              <a:buNone/>
            </a:pPr>
            <a:r>
              <a:rPr lang="it" sz="3500">
                <a:latin typeface="EB Garamond"/>
                <a:ea typeface="EB Garamond"/>
                <a:cs typeface="EB Garamond"/>
                <a:sym typeface="EB Garamond"/>
              </a:rPr>
              <a:t>FUMO</a:t>
            </a:r>
            <a:endParaRPr sz="3500">
              <a:latin typeface="EB Garamond"/>
              <a:ea typeface="EB Garamond"/>
              <a:cs typeface="EB Garamond"/>
              <a:sym typeface="EB Garamond"/>
            </a:endParaRPr>
          </a:p>
          <a:p>
            <a:pPr marL="0" lvl="0" indent="0" algn="ctr" rtl="0">
              <a:spcBef>
                <a:spcPts val="0"/>
              </a:spcBef>
              <a:spcAft>
                <a:spcPts val="0"/>
              </a:spcAft>
              <a:buNone/>
            </a:pPr>
            <a:r>
              <a:rPr lang="it" sz="3500">
                <a:latin typeface="EB Garamond"/>
                <a:ea typeface="EB Garamond"/>
                <a:cs typeface="EB Garamond"/>
                <a:sym typeface="EB Garamond"/>
              </a:rPr>
              <a:t>MOVIMENTO </a:t>
            </a:r>
            <a:endParaRPr sz="3500">
              <a:latin typeface="EB Garamond"/>
              <a:ea typeface="EB Garamond"/>
              <a:cs typeface="EB Garamond"/>
              <a:sym typeface="EB Garamond"/>
            </a:endParaRPr>
          </a:p>
          <a:p>
            <a:pPr marL="0" lvl="0" indent="0" algn="ctr" rtl="0">
              <a:spcBef>
                <a:spcPts val="0"/>
              </a:spcBef>
              <a:spcAft>
                <a:spcPts val="0"/>
              </a:spcAft>
              <a:buNone/>
            </a:pPr>
            <a:r>
              <a:rPr lang="it" sz="3500">
                <a:latin typeface="EB Garamond"/>
                <a:ea typeface="EB Garamond"/>
                <a:cs typeface="EB Garamond"/>
                <a:sym typeface="EB Garamond"/>
              </a:rPr>
              <a:t>PREVENZIONE HPV </a:t>
            </a:r>
            <a:r>
              <a:rPr lang="it" sz="2800"/>
              <a:t> </a:t>
            </a:r>
            <a:endParaRPr sz="2800"/>
          </a:p>
        </p:txBody>
      </p:sp>
      <p:sp>
        <p:nvSpPr>
          <p:cNvPr id="55" name="Google Shape;55;p13"/>
          <p:cNvSpPr txBox="1"/>
          <p:nvPr/>
        </p:nvSpPr>
        <p:spPr>
          <a:xfrm>
            <a:off x="203250" y="4617775"/>
            <a:ext cx="873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a:t>Irene Pierotti, Marta Cellini, Giulia Taddeucci, Saida Marianetti, Margherita Lucchesi</a:t>
            </a:r>
            <a:endParaRPr/>
          </a:p>
        </p:txBody>
      </p:sp>
      <p:pic>
        <p:nvPicPr>
          <p:cNvPr id="56" name="Google Shape;56;p13"/>
          <p:cNvPicPr preferRelativeResize="0"/>
          <p:nvPr/>
        </p:nvPicPr>
        <p:blipFill rotWithShape="1">
          <a:blip r:embed="rId3">
            <a:alphaModFix/>
          </a:blip>
          <a:srcRect l="2470" r="-2469"/>
          <a:stretch/>
        </p:blipFill>
        <p:spPr>
          <a:xfrm>
            <a:off x="7216375" y="2312713"/>
            <a:ext cx="1800275" cy="1800275"/>
          </a:xfrm>
          <a:prstGeom prst="rect">
            <a:avLst/>
          </a:prstGeom>
          <a:noFill/>
          <a:ln>
            <a:noFill/>
          </a:ln>
        </p:spPr>
      </p:pic>
      <p:pic>
        <p:nvPicPr>
          <p:cNvPr id="57" name="Google Shape;57;p13"/>
          <p:cNvPicPr preferRelativeResize="0"/>
          <p:nvPr/>
        </p:nvPicPr>
        <p:blipFill>
          <a:blip r:embed="rId4">
            <a:alphaModFix/>
          </a:blip>
          <a:stretch>
            <a:fillRect/>
          </a:stretch>
        </p:blipFill>
        <p:spPr>
          <a:xfrm>
            <a:off x="7182924" y="184825"/>
            <a:ext cx="1800275" cy="1800275"/>
          </a:xfrm>
          <a:prstGeom prst="rect">
            <a:avLst/>
          </a:prstGeom>
          <a:noFill/>
          <a:ln>
            <a:noFill/>
          </a:ln>
        </p:spPr>
      </p:pic>
      <p:pic>
        <p:nvPicPr>
          <p:cNvPr id="58" name="Google Shape;58;p13"/>
          <p:cNvPicPr preferRelativeResize="0"/>
          <p:nvPr/>
        </p:nvPicPr>
        <p:blipFill>
          <a:blip r:embed="rId5">
            <a:alphaModFix/>
          </a:blip>
          <a:stretch>
            <a:fillRect/>
          </a:stretch>
        </p:blipFill>
        <p:spPr>
          <a:xfrm>
            <a:off x="203249" y="2188075"/>
            <a:ext cx="1871050" cy="1871050"/>
          </a:xfrm>
          <a:prstGeom prst="rect">
            <a:avLst/>
          </a:prstGeom>
          <a:noFill/>
          <a:ln>
            <a:noFill/>
          </a:ln>
        </p:spPr>
      </p:pic>
      <p:pic>
        <p:nvPicPr>
          <p:cNvPr id="59" name="Google Shape;59;p13"/>
          <p:cNvPicPr preferRelativeResize="0"/>
          <p:nvPr/>
        </p:nvPicPr>
        <p:blipFill>
          <a:blip r:embed="rId6">
            <a:alphaModFix/>
          </a:blip>
          <a:stretch>
            <a:fillRect/>
          </a:stretch>
        </p:blipFill>
        <p:spPr>
          <a:xfrm>
            <a:off x="238635" y="184825"/>
            <a:ext cx="1800275" cy="180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8"/>
        <p:cNvGrpSpPr/>
        <p:nvPr/>
      </p:nvGrpSpPr>
      <p:grpSpPr>
        <a:xfrm>
          <a:off x="0" y="0"/>
          <a:ext cx="0" cy="0"/>
          <a:chOff x="0" y="0"/>
          <a:chExt cx="0" cy="0"/>
        </a:xfrm>
      </p:grpSpPr>
      <p:sp>
        <p:nvSpPr>
          <p:cNvPr id="139" name="Google Shape;139;p22"/>
          <p:cNvSpPr txBox="1"/>
          <p:nvPr/>
        </p:nvSpPr>
        <p:spPr>
          <a:xfrm>
            <a:off x="311700" y="1583525"/>
            <a:ext cx="8520600" cy="328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b="1"/>
              <a:t>Pap-test e Hpv-test</a:t>
            </a:r>
            <a:endParaRPr b="1"/>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r>
              <a:rPr lang="it"/>
              <a:t>Il più utilizzato è il Pap-test, che rientra nei Livelli Essenziali di Assistenza (LEA) e per questo totalmente gratuito per le donne con un’età compresa tra i 25 e i 65 anni. </a:t>
            </a:r>
            <a:endParaRPr/>
          </a:p>
          <a:p>
            <a:pPr marL="0" lvl="0" indent="0" algn="l" rtl="0">
              <a:spcBef>
                <a:spcPts val="0"/>
              </a:spcBef>
              <a:spcAft>
                <a:spcPts val="0"/>
              </a:spcAft>
              <a:buNone/>
            </a:pPr>
            <a:endParaRPr/>
          </a:p>
          <a:p>
            <a:pPr marL="0" lvl="0" indent="0" algn="l" rtl="0">
              <a:spcBef>
                <a:spcPts val="0"/>
              </a:spcBef>
              <a:spcAft>
                <a:spcPts val="0"/>
              </a:spcAft>
              <a:buNone/>
            </a:pPr>
            <a:r>
              <a:rPr lang="it"/>
              <a:t>L’obiettivo dell’Hpv-test è la ricerca del Dna del Papillomavirus umano. Questo esame permette di riscontrare la presenza di Dna di virus oncogeno (ovvero responsabile dell’insorgenza del tumore) nei tessuti della cervice uterina e quindi di individuare le donne maggiormente a rischio.</a:t>
            </a:r>
            <a:endParaRPr/>
          </a:p>
          <a:p>
            <a:pPr marL="0" lvl="0" indent="0" algn="l" rtl="0">
              <a:spcBef>
                <a:spcPts val="0"/>
              </a:spcBef>
              <a:spcAft>
                <a:spcPts val="0"/>
              </a:spcAft>
              <a:buNone/>
            </a:pPr>
            <a:endParaRPr/>
          </a:p>
          <a:p>
            <a:pPr marL="0" lvl="0" indent="0" algn="l" rtl="0">
              <a:spcBef>
                <a:spcPts val="0"/>
              </a:spcBef>
              <a:spcAft>
                <a:spcPts val="0"/>
              </a:spcAft>
              <a:buNone/>
            </a:pPr>
            <a:r>
              <a:rPr lang="it"/>
              <a:t>Se negativo, il test va ripetuto a distanza di qualche anno (questo vale sia per il Pap-test che per l’Hpv- test).</a:t>
            </a:r>
            <a:endParaRPr/>
          </a:p>
        </p:txBody>
      </p:sp>
      <p:pic>
        <p:nvPicPr>
          <p:cNvPr id="140" name="Google Shape;140;p22"/>
          <p:cNvPicPr preferRelativeResize="0"/>
          <p:nvPr/>
        </p:nvPicPr>
        <p:blipFill>
          <a:blip r:embed="rId3">
            <a:alphaModFix/>
          </a:blip>
          <a:stretch>
            <a:fillRect/>
          </a:stretch>
        </p:blipFill>
        <p:spPr>
          <a:xfrm>
            <a:off x="4774211" y="445025"/>
            <a:ext cx="3767112" cy="1900225"/>
          </a:xfrm>
          <a:prstGeom prst="rect">
            <a:avLst/>
          </a:prstGeom>
          <a:noFill/>
          <a:ln>
            <a:noFill/>
          </a:ln>
        </p:spPr>
      </p:pic>
      <p:sp>
        <p:nvSpPr>
          <p:cNvPr id="141" name="Google Shape;141;p22"/>
          <p:cNvSpPr txBox="1"/>
          <p:nvPr/>
        </p:nvSpPr>
        <p:spPr>
          <a:xfrm>
            <a:off x="311702" y="445013"/>
            <a:ext cx="4267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500" b="1">
                <a:solidFill>
                  <a:srgbClr val="FFFFFF"/>
                </a:solidFill>
                <a:highlight>
                  <a:srgbClr val="76A5AF"/>
                </a:highlight>
              </a:rPr>
              <a:t>C’è un test per verificare se ho contratto l’HPV?</a:t>
            </a:r>
            <a:endParaRPr sz="2500" b="1">
              <a:solidFill>
                <a:srgbClr val="FFFFFF"/>
              </a:solidFill>
              <a:highlight>
                <a:srgbClr val="76A5A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0" y="225"/>
            <a:ext cx="9144000" cy="5143500"/>
          </a:xfrm>
          <a:prstGeom prst="rect">
            <a:avLst/>
          </a:prstGeom>
          <a:solidFill>
            <a:srgbClr val="D9D2E9"/>
          </a:solidFill>
        </p:spPr>
        <p:txBody>
          <a:bodyPr spcFirstLastPara="1" wrap="square" lIns="91425" tIns="91425" rIns="91425" bIns="91425" anchor="ctr" anchorCtr="0">
            <a:normAutofit/>
          </a:bodyPr>
          <a:lstStyle/>
          <a:p>
            <a:pPr marL="0" lvl="0" indent="0" algn="l" rtl="0">
              <a:spcBef>
                <a:spcPts val="0"/>
              </a:spcBef>
              <a:spcAft>
                <a:spcPts val="0"/>
              </a:spcAft>
              <a:buNone/>
            </a:pPr>
            <a:r>
              <a:rPr lang="it">
                <a:solidFill>
                  <a:srgbClr val="D9D2E9"/>
                </a:solidFill>
                <a:highlight>
                  <a:srgbClr val="D9D2E9"/>
                </a:highlight>
              </a:rPr>
              <a:t>.</a:t>
            </a:r>
            <a:endParaRPr>
              <a:solidFill>
                <a:srgbClr val="D9D2E9"/>
              </a:solidFill>
              <a:highlight>
                <a:srgbClr val="D9D2E9"/>
              </a:highlight>
            </a:endParaRPr>
          </a:p>
        </p:txBody>
      </p:sp>
      <p:sp>
        <p:nvSpPr>
          <p:cNvPr id="147" name="Google Shape;147;p23"/>
          <p:cNvSpPr txBox="1"/>
          <p:nvPr/>
        </p:nvSpPr>
        <p:spPr>
          <a:xfrm>
            <a:off x="190500" y="425100"/>
            <a:ext cx="9144000" cy="66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100" b="1">
                <a:solidFill>
                  <a:srgbClr val="FFFFFF"/>
                </a:solidFill>
                <a:highlight>
                  <a:srgbClr val="8E7CC3"/>
                </a:highlight>
              </a:rPr>
              <a:t>Come posso PREVENIRE il contagio da HPV ?</a:t>
            </a:r>
            <a:r>
              <a:rPr lang="it" sz="3100"/>
              <a:t> </a:t>
            </a:r>
            <a:endParaRPr sz="3100"/>
          </a:p>
        </p:txBody>
      </p:sp>
      <p:sp>
        <p:nvSpPr>
          <p:cNvPr id="148" name="Google Shape;148;p23"/>
          <p:cNvSpPr txBox="1"/>
          <p:nvPr/>
        </p:nvSpPr>
        <p:spPr>
          <a:xfrm>
            <a:off x="1104900" y="4290005"/>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9" name="Google Shape;149;p23"/>
          <p:cNvSpPr txBox="1"/>
          <p:nvPr/>
        </p:nvSpPr>
        <p:spPr>
          <a:xfrm>
            <a:off x="543450" y="1404175"/>
            <a:ext cx="84381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L’uso di precauzioni durante il rapporto sessuale può ridurre il rischio di contagio, ma non eliminarlo del tutto, quindi il profilattico non è considerato uno strumento di prevenzione per HPV.</a:t>
            </a:r>
            <a:endParaRPr/>
          </a:p>
          <a:p>
            <a:pPr marL="0" lvl="0" indent="0" algn="l" rtl="0">
              <a:spcBef>
                <a:spcPts val="0"/>
              </a:spcBef>
              <a:spcAft>
                <a:spcPts val="0"/>
              </a:spcAft>
              <a:buNone/>
            </a:pPr>
            <a:r>
              <a:rPr lang="it"/>
              <a:t>L’unico metodo di prevenzione per i ceppi ad alto rischio è il </a:t>
            </a:r>
            <a:r>
              <a:rPr lang="it" b="1"/>
              <a:t>vaccino,</a:t>
            </a:r>
            <a:r>
              <a:rPr lang="it"/>
              <a:t> che protegge da circa il 90% dei tumori correlati a HPV, che deve essere associato a controlli regolari tramite HPV-test e Pap-test</a:t>
            </a:r>
            <a:endParaRPr/>
          </a:p>
        </p:txBody>
      </p:sp>
      <p:pic>
        <p:nvPicPr>
          <p:cNvPr id="150" name="Google Shape;150;p23"/>
          <p:cNvPicPr preferRelativeResize="0"/>
          <p:nvPr/>
        </p:nvPicPr>
        <p:blipFill>
          <a:blip r:embed="rId3">
            <a:alphaModFix/>
          </a:blip>
          <a:stretch>
            <a:fillRect/>
          </a:stretch>
        </p:blipFill>
        <p:spPr>
          <a:xfrm>
            <a:off x="0" y="2748950"/>
            <a:ext cx="9144001" cy="21955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4"/>
        <p:cNvGrpSpPr/>
        <p:nvPr/>
      </p:nvGrpSpPr>
      <p:grpSpPr>
        <a:xfrm>
          <a:off x="0" y="0"/>
          <a:ext cx="0" cy="0"/>
          <a:chOff x="0" y="0"/>
          <a:chExt cx="0" cy="0"/>
        </a:xfrm>
      </p:grpSpPr>
      <p:sp>
        <p:nvSpPr>
          <p:cNvPr id="155" name="Google Shape;155;p24"/>
          <p:cNvSpPr txBox="1"/>
          <p:nvPr/>
        </p:nvSpPr>
        <p:spPr>
          <a:xfrm>
            <a:off x="240550" y="549200"/>
            <a:ext cx="354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200" u="sng" dirty="0"/>
              <a:t>https://padlet.com/AIRC/3iocks0zplt7y10o</a:t>
            </a:r>
            <a:endParaRPr sz="1200" u="sng" dirty="0"/>
          </a:p>
        </p:txBody>
      </p:sp>
      <p:sp>
        <p:nvSpPr>
          <p:cNvPr id="156" name="Google Shape;156;p24"/>
          <p:cNvSpPr txBox="1"/>
          <p:nvPr/>
        </p:nvSpPr>
        <p:spPr>
          <a:xfrm>
            <a:off x="240550" y="127350"/>
            <a:ext cx="3792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000">
                <a:latin typeface="EB Garamond"/>
                <a:ea typeface="EB Garamond"/>
                <a:cs typeface="EB Garamond"/>
                <a:sym typeface="EB Garamond"/>
              </a:rPr>
              <a:t>Fonti:</a:t>
            </a:r>
            <a:endParaRPr sz="2000">
              <a:latin typeface="EB Garamond"/>
              <a:ea typeface="EB Garamond"/>
              <a:cs typeface="EB Garamond"/>
              <a:sym typeface="EB Garamond"/>
            </a:endParaRPr>
          </a:p>
        </p:txBody>
      </p:sp>
      <p:sp>
        <p:nvSpPr>
          <p:cNvPr id="157" name="Google Shape;157;p24"/>
          <p:cNvSpPr txBox="1"/>
          <p:nvPr/>
        </p:nvSpPr>
        <p:spPr>
          <a:xfrm>
            <a:off x="240550" y="1061250"/>
            <a:ext cx="8603100" cy="37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dirty="0">
                <a:latin typeface="EB Garamond"/>
                <a:ea typeface="EB Garamond"/>
                <a:cs typeface="EB Garamond"/>
                <a:sym typeface="EB Garamond"/>
              </a:rPr>
              <a:t>ALCOL: WIKIPEDIA E MY PERSONAL TRAINER + SITI VARI</a:t>
            </a:r>
            <a:endParaRPr dirty="0">
              <a:latin typeface="EB Garamond"/>
              <a:ea typeface="EB Garamond"/>
              <a:cs typeface="EB Garamond"/>
              <a:sym typeface="EB Garamond"/>
            </a:endParaRPr>
          </a:p>
          <a:p>
            <a:pPr marL="0" lvl="0" indent="0" algn="l" rtl="0">
              <a:spcBef>
                <a:spcPts val="0"/>
              </a:spcBef>
              <a:spcAft>
                <a:spcPts val="0"/>
              </a:spcAft>
              <a:buNone/>
            </a:pPr>
            <a:r>
              <a:rPr lang="it" u="sng" dirty="0">
                <a:solidFill>
                  <a:schemeClr val="dk1"/>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https://it.wikipedia.org/wiki/Alcol</a:t>
            </a:r>
            <a:r>
              <a:rPr lang="it" dirty="0">
                <a:solidFill>
                  <a:schemeClr val="dk1"/>
                </a:solidFill>
                <a:latin typeface="EB Garamond"/>
                <a:ea typeface="EB Garamond"/>
                <a:cs typeface="EB Garamond"/>
                <a:sym typeface="EB Garamond"/>
              </a:rPr>
              <a:t> </a:t>
            </a:r>
            <a:endParaRPr sz="1500" dirty="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endParaRPr>
          </a:p>
          <a:p>
            <a:pPr>
              <a:lnSpc>
                <a:spcPct val="158000"/>
              </a:lnSpc>
            </a:pPr>
            <a:r>
              <a:rPr lang="it" sz="1450" u="sng" dirty="0">
                <a:solidFill>
                  <a:schemeClr val="dk1"/>
                </a:solidFill>
                <a:hlinkClick r:id="rId4">
                  <a:extLst>
                    <a:ext uri="{A12FA001-AC4F-418D-AE19-62706E023703}">
                      <ahyp:hlinkClr xmlns:ahyp="http://schemas.microsoft.com/office/drawing/2018/hyperlinkcolor" val="tx"/>
                    </a:ext>
                  </a:extLst>
                </a:hlinkClick>
              </a:rPr>
              <a:t>https://www.my-personaltrainer.it ›</a:t>
            </a:r>
            <a:r>
              <a:rPr lang="it" sz="1450" u="sng" dirty="0">
                <a:solidFill>
                  <a:schemeClr val="dk1"/>
                </a:solidFill>
              </a:rPr>
              <a:t>  </a:t>
            </a:r>
          </a:p>
          <a:p>
            <a:pPr>
              <a:lnSpc>
                <a:spcPct val="158000"/>
              </a:lnSpc>
            </a:pPr>
            <a:r>
              <a:rPr lang="it" dirty="0">
                <a:latin typeface="EB Garamond"/>
                <a:ea typeface="EB Garamond"/>
                <a:cs typeface="EB Garamond"/>
                <a:sym typeface="EB Garamond"/>
              </a:rPr>
              <a:t>FUMO: </a:t>
            </a:r>
            <a:endParaRPr dirty="0">
              <a:latin typeface="EB Garamond"/>
              <a:ea typeface="EB Garamond"/>
              <a:cs typeface="EB Garamond"/>
              <a:sym typeface="EB Garamond"/>
            </a:endParaRPr>
          </a:p>
          <a:p>
            <a:pPr marL="0" lvl="0" indent="0" algn="l" rtl="0">
              <a:spcBef>
                <a:spcPts val="0"/>
              </a:spcBef>
              <a:spcAft>
                <a:spcPts val="0"/>
              </a:spcAft>
              <a:buNone/>
            </a:pPr>
            <a:r>
              <a:rPr lang="it" u="sng" dirty="0">
                <a:solidFill>
                  <a:schemeClr val="dk1"/>
                </a:solidFill>
                <a:hlinkClick r:id="rId5">
                  <a:extLst>
                    <a:ext uri="{A12FA001-AC4F-418D-AE19-62706E023703}">
                      <ahyp:hlinkClr xmlns:ahyp="http://schemas.microsoft.com/office/drawing/2018/hyperlinkcolor" val="tx"/>
                    </a:ext>
                  </a:extLst>
                </a:hlinkClick>
              </a:rPr>
              <a:t>https://youtu.be/AOX5zJ_Hkbk</a:t>
            </a:r>
            <a:r>
              <a:rPr lang="it" dirty="0">
                <a:solidFill>
                  <a:schemeClr val="dk1"/>
                </a:solidFill>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Cervelli Fumanti: il fumo con AIRC e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ToScience</a:t>
            </a:r>
            <a:endParaRPr sz="1600" dirty="0">
              <a:solidFill>
                <a:schemeClr val="dk1"/>
              </a:solidFill>
            </a:endParaRPr>
          </a:p>
          <a:p>
            <a:pPr marL="0" lvl="0" indent="0" algn="l" rtl="0">
              <a:spcBef>
                <a:spcPts val="0"/>
              </a:spcBef>
              <a:spcAft>
                <a:spcPts val="0"/>
              </a:spcAft>
              <a:buNone/>
            </a:pPr>
            <a:r>
              <a:rPr lang="it" u="sng" dirty="0">
                <a:solidFill>
                  <a:schemeClr val="dk1"/>
                </a:solidFill>
                <a:latin typeface="Roboto"/>
                <a:ea typeface="Roboto"/>
                <a:cs typeface="Roboto"/>
                <a:sym typeface="Roboto"/>
                <a:hlinkClick r:id="rId6">
                  <a:extLst>
                    <a:ext uri="{A12FA001-AC4F-418D-AE19-62706E023703}">
                      <ahyp:hlinkClr xmlns:ahyp="http://schemas.microsoft.com/office/drawing/2018/hyperlinkcolor" val="tx"/>
                    </a:ext>
                  </a:extLst>
                </a:hlinkClick>
              </a:rPr>
              <a:t>https://lafarmaciadelsole.it/danni-del-fumo-conseguenze-e-rimedi</a:t>
            </a:r>
            <a:endParaRPr sz="1800" dirty="0">
              <a:solidFill>
                <a:schemeClr val="dk1"/>
              </a:solidFill>
            </a:endParaRPr>
          </a:p>
          <a:p>
            <a:pPr marL="0" lvl="0" indent="0" algn="l" rtl="0">
              <a:spcBef>
                <a:spcPts val="0"/>
              </a:spcBef>
              <a:spcAft>
                <a:spcPts val="0"/>
              </a:spcAft>
              <a:buNone/>
            </a:pPr>
            <a:r>
              <a:rPr lang="it" u="sng" dirty="0">
                <a:solidFill>
                  <a:schemeClr val="dk1"/>
                </a:solidFill>
                <a:latin typeface="Roboto"/>
                <a:ea typeface="Roboto"/>
                <a:cs typeface="Roboto"/>
                <a:sym typeface="Roboto"/>
                <a:hlinkClick r:id="rId7">
                  <a:extLst>
                    <a:ext uri="{A12FA001-AC4F-418D-AE19-62706E023703}">
                      <ahyp:hlinkClr xmlns:ahyp="http://schemas.microsoft.com/office/drawing/2018/hyperlinkcolor" val="tx"/>
                    </a:ext>
                  </a:extLst>
                </a:hlinkClick>
              </a:rPr>
              <a:t>https://www.airc.it/cancro/prevenzione-tumore/il-fumo/smettere-di-fumare-si-puo</a:t>
            </a:r>
            <a:endParaRPr sz="1800"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None/>
            </a:pPr>
            <a:r>
              <a:rPr lang="it" dirty="0">
                <a:latin typeface="EB Garamond"/>
                <a:ea typeface="EB Garamond"/>
                <a:cs typeface="EB Garamond"/>
                <a:sym typeface="EB Garamond"/>
              </a:rPr>
              <a:t>MOVIMENTO:</a:t>
            </a:r>
            <a:endParaRPr dirty="0">
              <a:latin typeface="EB Garamond"/>
              <a:ea typeface="EB Garamond"/>
              <a:cs typeface="EB Garamond"/>
              <a:sym typeface="EB Garamond"/>
            </a:endParaRPr>
          </a:p>
          <a:p>
            <a:pPr lvl="0"/>
            <a:r>
              <a:rPr lang="it" u="sng" dirty="0">
                <a:solidFill>
                  <a:schemeClr val="dk1"/>
                </a:solidFill>
                <a:hlinkClick r:id="rId8">
                  <a:extLst>
                    <a:ext uri="{A12FA001-AC4F-418D-AE19-62706E023703}">
                      <ahyp:hlinkClr xmlns:ahyp="http://schemas.microsoft.com/office/drawing/2018/hyperlinkcolor" val="tx"/>
                    </a:ext>
                  </a:extLst>
                </a:hlinkClick>
              </a:rPr>
              <a:t>https://youtu.be/BoOfUvI3hjQ</a:t>
            </a:r>
            <a:r>
              <a:rPr lang="it" u="sng" dirty="0">
                <a:solidFill>
                  <a:schemeClr val="dk1"/>
                </a:solidFill>
              </a:rPr>
              <a:t> </a:t>
            </a:r>
            <a:r>
              <a:rPr lang="it-IT" sz="1600" dirty="0">
                <a:latin typeface="Calibri" panose="020F0502020204030204" pitchFamily="34" charset="0"/>
                <a:ea typeface="Calibri" panose="020F0502020204030204" pitchFamily="34" charset="0"/>
                <a:cs typeface="Times New Roman" panose="02020603050405020304" pitchFamily="18" charset="0"/>
              </a:rPr>
              <a:t>Pillole di Salute AIRC – Lo sport con Carlotta Ferlito</a:t>
            </a:r>
            <a:endParaRPr lang="it" sz="1600" u="sng" dirty="0">
              <a:solidFill>
                <a:schemeClr val="dk1"/>
              </a:solidFill>
            </a:endParaRPr>
          </a:p>
          <a:p>
            <a:pPr lvl="0"/>
            <a:r>
              <a:rPr lang="it" u="sng" dirty="0">
                <a:solidFill>
                  <a:schemeClr val="dk1"/>
                </a:solidFill>
                <a:hlinkClick r:id="rId9">
                  <a:extLst>
                    <a:ext uri="{A12FA001-AC4F-418D-AE19-62706E023703}">
                      <ahyp:hlinkClr xmlns:ahyp="http://schemas.microsoft.com/office/drawing/2018/hyperlinkcolor" val="tx"/>
                    </a:ext>
                  </a:extLst>
                </a:hlinkClick>
              </a:rPr>
              <a:t>http://scuola.airc.it/kitup/AIRC_KIT_DIDATTICO_ATTIVITA_FISICA_def.pdf</a:t>
            </a:r>
            <a:endParaRPr u="sng" dirty="0">
              <a:solidFill>
                <a:schemeClr val="dk1"/>
              </a:solidFill>
            </a:endParaRPr>
          </a:p>
          <a:p>
            <a:pPr marL="0" lvl="0" indent="0" algn="l" rtl="0">
              <a:spcBef>
                <a:spcPts val="0"/>
              </a:spcBef>
              <a:spcAft>
                <a:spcPts val="0"/>
              </a:spcAft>
              <a:buNone/>
            </a:pPr>
            <a:endParaRPr u="sng" dirty="0">
              <a:solidFill>
                <a:schemeClr val="dk1"/>
              </a:solidFill>
            </a:endParaRPr>
          </a:p>
          <a:p>
            <a:pPr marL="0" lvl="0" indent="0" algn="l" rtl="0">
              <a:spcBef>
                <a:spcPts val="0"/>
              </a:spcBef>
              <a:spcAft>
                <a:spcPts val="0"/>
              </a:spcAft>
              <a:buNone/>
            </a:pPr>
            <a:r>
              <a:rPr lang="it" dirty="0">
                <a:latin typeface="EB Garamond"/>
                <a:ea typeface="EB Garamond"/>
                <a:cs typeface="EB Garamond"/>
                <a:sym typeface="EB Garamond"/>
              </a:rPr>
              <a:t>PREVENZIONE HPV: </a:t>
            </a:r>
            <a:endParaRPr dirty="0">
              <a:latin typeface="EB Garamond"/>
              <a:ea typeface="EB Garamond"/>
              <a:cs typeface="EB Garamond"/>
              <a:sym typeface="EB Garamond"/>
            </a:endParaRPr>
          </a:p>
          <a:p>
            <a:pPr marL="0" lvl="0" indent="0" algn="l" rtl="0">
              <a:spcBef>
                <a:spcPts val="0"/>
              </a:spcBef>
              <a:spcAft>
                <a:spcPts val="0"/>
              </a:spcAft>
              <a:buNone/>
            </a:pPr>
            <a:r>
              <a:rPr lang="it" sz="1500" u="sng" dirty="0">
                <a:solidFill>
                  <a:schemeClr val="dk1"/>
                </a:solidFill>
                <a:latin typeface="EB Garamond"/>
                <a:ea typeface="EB Garamond"/>
                <a:cs typeface="EB Garamond"/>
                <a:sym typeface="EB Garamond"/>
                <a:hlinkClick r:id="rId10">
                  <a:extLst>
                    <a:ext uri="{A12FA001-AC4F-418D-AE19-62706E023703}">
                      <ahyp:hlinkClr xmlns:ahyp="http://schemas.microsoft.com/office/drawing/2018/hyperlinkcolor" val="tx"/>
                    </a:ext>
                  </a:extLst>
                </a:hlinkClick>
              </a:rPr>
              <a:t>https://www.ieo.it/it/PREVENZIONE/In-primo-piano/Vaccinazioni-HPV/</a:t>
            </a:r>
            <a:endParaRPr sz="1500" dirty="0">
              <a:solidFill>
                <a:schemeClr val="dk1"/>
              </a:solidFill>
              <a:latin typeface="EB Garamond"/>
              <a:ea typeface="EB Garamond"/>
              <a:cs typeface="EB Garamond"/>
              <a:sym typeface="EB Garamond"/>
            </a:endParaRPr>
          </a:p>
          <a:p>
            <a:pPr marL="0" lvl="0" indent="0" algn="l" rtl="0">
              <a:spcBef>
                <a:spcPts val="0"/>
              </a:spcBef>
              <a:spcAft>
                <a:spcPts val="0"/>
              </a:spcAft>
              <a:buNone/>
            </a:pPr>
            <a:r>
              <a:rPr lang="it" u="sng" dirty="0">
                <a:solidFill>
                  <a:schemeClr val="dk1"/>
                </a:solidFill>
                <a:latin typeface="EB Garamond"/>
                <a:ea typeface="EB Garamond"/>
                <a:cs typeface="EB Garamond"/>
                <a:sym typeface="EB Garamond"/>
                <a:hlinkClick r:id="rId11">
                  <a:extLst>
                    <a:ext uri="{A12FA001-AC4F-418D-AE19-62706E023703}">
                      <ahyp:hlinkClr xmlns:ahyp="http://schemas.microsoft.com/office/drawing/2018/hyperlinkcolor" val="tx"/>
                    </a:ext>
                  </a:extLst>
                </a:hlinkClick>
              </a:rPr>
              <a:t>https://www.fondazioneveronesi.it/magazine/tools-della-salute/glossario-delle-malattie/papillomavirus-umano-hpv-amp</a:t>
            </a:r>
            <a:endParaRPr dirty="0">
              <a:solidFill>
                <a:schemeClr val="dk1"/>
              </a:solidFill>
              <a:latin typeface="EB Garamond"/>
              <a:ea typeface="EB Garamond"/>
              <a:cs typeface="EB Garamond"/>
              <a:sym typeface="EB Garamond"/>
            </a:endParaRPr>
          </a:p>
          <a:p>
            <a:pPr marL="0" lvl="0" indent="0" algn="l" rtl="0">
              <a:spcBef>
                <a:spcPts val="0"/>
              </a:spcBef>
              <a:spcAft>
                <a:spcPts val="0"/>
              </a:spcAft>
              <a:buNone/>
            </a:pPr>
            <a:endParaRPr dirty="0">
              <a:latin typeface="EB Garamond"/>
              <a:ea typeface="EB Garamond"/>
              <a:cs typeface="EB Garamond"/>
              <a:sym typeface="EB 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3"/>
        <p:cNvGrpSpPr/>
        <p:nvPr/>
      </p:nvGrpSpPr>
      <p:grpSpPr>
        <a:xfrm>
          <a:off x="0" y="0"/>
          <a:ext cx="0" cy="0"/>
          <a:chOff x="0" y="0"/>
          <a:chExt cx="0" cy="0"/>
        </a:xfrm>
      </p:grpSpPr>
      <p:sp>
        <p:nvSpPr>
          <p:cNvPr id="64" name="Google Shape;64;p14"/>
          <p:cNvSpPr txBox="1"/>
          <p:nvPr/>
        </p:nvSpPr>
        <p:spPr>
          <a:xfrm>
            <a:off x="1577050" y="65275"/>
            <a:ext cx="5221500" cy="554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t" sz="2500" b="1">
                <a:solidFill>
                  <a:srgbClr val="FF0000"/>
                </a:solidFill>
                <a:latin typeface="EB Garamond"/>
                <a:ea typeface="EB Garamond"/>
                <a:cs typeface="EB Garamond"/>
                <a:sym typeface="EB Garamond"/>
              </a:rPr>
              <a:t>ALCOL:</a:t>
            </a:r>
            <a:endParaRPr sz="2500" b="1">
              <a:solidFill>
                <a:srgbClr val="FF0000"/>
              </a:solidFill>
              <a:latin typeface="EB Garamond"/>
              <a:ea typeface="EB Garamond"/>
              <a:cs typeface="EB Garamond"/>
              <a:sym typeface="EB Garamond"/>
            </a:endParaRPr>
          </a:p>
        </p:txBody>
      </p:sp>
      <p:sp>
        <p:nvSpPr>
          <p:cNvPr id="65" name="Google Shape;65;p14"/>
          <p:cNvSpPr txBox="1"/>
          <p:nvPr/>
        </p:nvSpPr>
        <p:spPr>
          <a:xfrm>
            <a:off x="7845375" y="4743300"/>
            <a:ext cx="12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latin typeface="EB Garamond"/>
                <a:ea typeface="EB Garamond"/>
                <a:cs typeface="EB Garamond"/>
                <a:sym typeface="EB Garamond"/>
              </a:rPr>
              <a:t>Irene Pierotti</a:t>
            </a:r>
            <a:endParaRPr>
              <a:latin typeface="EB Garamond"/>
              <a:ea typeface="EB Garamond"/>
              <a:cs typeface="EB Garamond"/>
              <a:sym typeface="EB Garamond"/>
            </a:endParaRPr>
          </a:p>
        </p:txBody>
      </p:sp>
      <p:sp>
        <p:nvSpPr>
          <p:cNvPr id="66" name="Google Shape;66;p14"/>
          <p:cNvSpPr txBox="1"/>
          <p:nvPr/>
        </p:nvSpPr>
        <p:spPr>
          <a:xfrm>
            <a:off x="136325" y="697375"/>
            <a:ext cx="79815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700" b="1" i="1">
                <a:solidFill>
                  <a:schemeClr val="dk1"/>
                </a:solidFill>
                <a:highlight>
                  <a:srgbClr val="E06666"/>
                </a:highlight>
                <a:latin typeface="Economica"/>
                <a:ea typeface="Economica"/>
                <a:cs typeface="Economica"/>
                <a:sym typeface="Economica"/>
              </a:rPr>
              <a:t>EFFETTI: </a:t>
            </a:r>
            <a:r>
              <a:rPr lang="it" sz="1500" b="1" i="1">
                <a:solidFill>
                  <a:schemeClr val="dk1"/>
                </a:solidFill>
                <a:highlight>
                  <a:srgbClr val="E06666"/>
                </a:highlight>
                <a:latin typeface="Economica"/>
                <a:ea typeface="Economica"/>
                <a:cs typeface="Economica"/>
                <a:sym typeface="Economica"/>
              </a:rPr>
              <a:t> </a:t>
            </a:r>
            <a:endParaRPr sz="1500" b="1" i="1">
              <a:solidFill>
                <a:schemeClr val="dk1"/>
              </a:solidFill>
              <a:highlight>
                <a:srgbClr val="E06666"/>
              </a:highlight>
              <a:latin typeface="Economica"/>
              <a:ea typeface="Economica"/>
              <a:cs typeface="Economica"/>
              <a:sym typeface="Economica"/>
            </a:endParaRPr>
          </a:p>
          <a:p>
            <a:pPr marL="0" lvl="0" indent="0" algn="l" rtl="0">
              <a:spcBef>
                <a:spcPts val="0"/>
              </a:spcBef>
              <a:spcAft>
                <a:spcPts val="0"/>
              </a:spcAft>
              <a:buNone/>
            </a:pPr>
            <a:r>
              <a:rPr lang="it" sz="1500" b="1" i="1">
                <a:solidFill>
                  <a:schemeClr val="dk1"/>
                </a:solidFill>
                <a:latin typeface="Economica"/>
                <a:ea typeface="Economica"/>
                <a:cs typeface="Economica"/>
                <a:sym typeface="Economica"/>
              </a:rPr>
              <a:t>L'alcool altera la mente, ed è un anestetico. Blocca il dolore: sia quello fisico che quello emozionale. Inoltre questa sostanza rende le persone insensibili e intontite.</a:t>
            </a:r>
            <a:endParaRPr sz="1700" b="1" i="1">
              <a:solidFill>
                <a:schemeClr val="dk1"/>
              </a:solidFill>
              <a:latin typeface="Economica"/>
              <a:ea typeface="Economica"/>
              <a:cs typeface="Economica"/>
              <a:sym typeface="Economica"/>
            </a:endParaRPr>
          </a:p>
        </p:txBody>
      </p:sp>
      <p:sp>
        <p:nvSpPr>
          <p:cNvPr id="67" name="Google Shape;67;p14"/>
          <p:cNvSpPr txBox="1"/>
          <p:nvPr/>
        </p:nvSpPr>
        <p:spPr>
          <a:xfrm>
            <a:off x="172725" y="2296350"/>
            <a:ext cx="8589900" cy="8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700" b="1" i="1">
                <a:solidFill>
                  <a:schemeClr val="dk1"/>
                </a:solidFill>
                <a:highlight>
                  <a:srgbClr val="EA9999"/>
                </a:highlight>
                <a:latin typeface="Economica"/>
                <a:ea typeface="Economica"/>
                <a:cs typeface="Economica"/>
                <a:sym typeface="Economica"/>
              </a:rPr>
              <a:t>L’ALCOLISTA</a:t>
            </a:r>
            <a:r>
              <a:rPr lang="it" sz="1600" b="1" i="1">
                <a:solidFill>
                  <a:schemeClr val="dk1"/>
                </a:solidFill>
                <a:highlight>
                  <a:srgbClr val="EA9999"/>
                </a:highlight>
                <a:latin typeface="Economica"/>
                <a:ea typeface="Economica"/>
                <a:cs typeface="Economica"/>
                <a:sym typeface="Economica"/>
              </a:rPr>
              <a:t>:</a:t>
            </a:r>
            <a:r>
              <a:rPr lang="it" sz="1600" b="1" i="1">
                <a:solidFill>
                  <a:srgbClr val="202124"/>
                </a:solidFill>
                <a:latin typeface="Economica"/>
                <a:ea typeface="Economica"/>
                <a:cs typeface="Economica"/>
                <a:sym typeface="Economica"/>
              </a:rPr>
              <a:t> bevitore moderato è l'uomo che assume fino a 40 grammi di alcol al giorno, mentre la donna può essere considerata bevitrice moderata già quando arriva a 30 grammi. Il forte bevitore uomo è colui che beve tra i 40 e gli 80 grammi di alcol quotidianamente</a:t>
            </a:r>
            <a:endParaRPr sz="1800" b="1" i="1">
              <a:latin typeface="Economica"/>
              <a:ea typeface="Economica"/>
              <a:cs typeface="Economica"/>
              <a:sym typeface="Economica"/>
            </a:endParaRPr>
          </a:p>
        </p:txBody>
      </p:sp>
      <p:sp>
        <p:nvSpPr>
          <p:cNvPr id="68" name="Google Shape;68;p14"/>
          <p:cNvSpPr txBox="1"/>
          <p:nvPr/>
        </p:nvSpPr>
        <p:spPr>
          <a:xfrm>
            <a:off x="148725" y="3034750"/>
            <a:ext cx="88251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700" b="1" i="1">
                <a:solidFill>
                  <a:srgbClr val="202124"/>
                </a:solidFill>
                <a:latin typeface="Economica"/>
                <a:ea typeface="Economica"/>
                <a:cs typeface="Economica"/>
                <a:sym typeface="Economica"/>
              </a:rPr>
              <a:t>Per le donne che bevono più di due bicchieri e per gli uomini che bevono più di quattro bicchieri di alcol al giorno, si parla di consumo cronico, anche se la salute può essere messa in pericolo già con un consumo di quantità minori.</a:t>
            </a:r>
            <a:endParaRPr sz="1900" b="1" i="1">
              <a:latin typeface="Economica"/>
              <a:ea typeface="Economica"/>
              <a:cs typeface="Economica"/>
              <a:sym typeface="Economica"/>
            </a:endParaRPr>
          </a:p>
        </p:txBody>
      </p:sp>
      <p:sp>
        <p:nvSpPr>
          <p:cNvPr id="69" name="Google Shape;69;p14"/>
          <p:cNvSpPr txBox="1"/>
          <p:nvPr/>
        </p:nvSpPr>
        <p:spPr>
          <a:xfrm>
            <a:off x="81100" y="1518725"/>
            <a:ext cx="8589900" cy="6750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it" sz="1500" b="1" i="1">
                <a:solidFill>
                  <a:schemeClr val="dk1"/>
                </a:solidFill>
                <a:latin typeface="Economica"/>
                <a:ea typeface="Economica"/>
                <a:cs typeface="Economica"/>
                <a:sym typeface="Economica"/>
              </a:rPr>
              <a:t>Il consumo eccessivo di bevande alcoliche risulta da tempo legato a una precoce degenerazione cognitiva, che si manifesta con forme di demenza alcolica o con diagnosi di sindrome di Korsakov.</a:t>
            </a:r>
            <a:endParaRPr sz="1700" b="1" i="1">
              <a:solidFill>
                <a:schemeClr val="dk1"/>
              </a:solidFill>
              <a:latin typeface="Economica"/>
              <a:ea typeface="Economica"/>
              <a:cs typeface="Economica"/>
              <a:sym typeface="Economica"/>
            </a:endParaRPr>
          </a:p>
        </p:txBody>
      </p:sp>
      <p:sp>
        <p:nvSpPr>
          <p:cNvPr id="70" name="Google Shape;70;p14"/>
          <p:cNvSpPr txBox="1"/>
          <p:nvPr/>
        </p:nvSpPr>
        <p:spPr>
          <a:xfrm>
            <a:off x="98050" y="3812525"/>
            <a:ext cx="7981500" cy="1015800"/>
          </a:xfrm>
          <a:prstGeom prst="rect">
            <a:avLst/>
          </a:prstGeom>
          <a:solidFill>
            <a:srgbClr val="F4CCCC"/>
          </a:solidFill>
          <a:ln w="9525" cap="flat" cmpd="sng">
            <a:solidFill>
              <a:srgbClr val="E6B8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 sz="1700" b="1" i="1">
                <a:solidFill>
                  <a:srgbClr val="202124"/>
                </a:solidFill>
                <a:highlight>
                  <a:srgbClr val="E06666"/>
                </a:highlight>
                <a:latin typeface="Economica"/>
                <a:ea typeface="Economica"/>
                <a:cs typeface="Economica"/>
                <a:sym typeface="Economica"/>
              </a:rPr>
              <a:t>PERCHE’ EVITARLO</a:t>
            </a:r>
            <a:r>
              <a:rPr lang="it" sz="1600" b="1" i="1">
                <a:solidFill>
                  <a:srgbClr val="202124"/>
                </a:solidFill>
                <a:highlight>
                  <a:srgbClr val="E06666"/>
                </a:highlight>
                <a:latin typeface="Economica"/>
                <a:ea typeface="Economica"/>
                <a:cs typeface="Economica"/>
                <a:sym typeface="Economica"/>
              </a:rPr>
              <a:t>: </a:t>
            </a:r>
            <a:r>
              <a:rPr lang="it" sz="1600" b="1" i="1">
                <a:solidFill>
                  <a:srgbClr val="202124"/>
                </a:solidFill>
              </a:rPr>
              <a:t>I</a:t>
            </a:r>
            <a:r>
              <a:rPr lang="it" sz="1800" b="1" i="1">
                <a:solidFill>
                  <a:srgbClr val="202124"/>
                </a:solidFill>
                <a:latin typeface="Economica"/>
                <a:ea typeface="Economica"/>
                <a:cs typeface="Economica"/>
                <a:sym typeface="Economica"/>
              </a:rPr>
              <a:t>nibisce la reattività dei neuroni attraverso la sua interazione con il sistema GABA. Allo stesso tempo, l'alcol inibisce anche il sistema del glutammato, un importante circuito eccitatorio del cervello. L'ATTIVAZIONE DEL GABA e l'INIBIZIONE del glutammato deprimono le attività cerebrali.</a:t>
            </a:r>
            <a:endParaRPr sz="2000" b="1" i="1">
              <a:latin typeface="Economica"/>
              <a:ea typeface="Economica"/>
              <a:cs typeface="Economica"/>
              <a:sym typeface="Economica"/>
            </a:endParaRPr>
          </a:p>
        </p:txBody>
      </p:sp>
      <p:sp>
        <p:nvSpPr>
          <p:cNvPr id="71" name="Google Shape;71;p14"/>
          <p:cNvSpPr txBox="1"/>
          <p:nvPr/>
        </p:nvSpPr>
        <p:spPr>
          <a:xfrm>
            <a:off x="172725" y="619675"/>
            <a:ext cx="84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 name="Google Shape;72;p14"/>
          <p:cNvSpPr txBox="1"/>
          <p:nvPr/>
        </p:nvSpPr>
        <p:spPr>
          <a:xfrm>
            <a:off x="606250" y="835975"/>
            <a:ext cx="367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45025"/>
            <a:ext cx="2687700" cy="572700"/>
          </a:xfrm>
          <a:prstGeom prst="rect">
            <a:avLst/>
          </a:prstGeom>
          <a:ln w="9525" cap="flat" cmpd="sng">
            <a:solidFill>
              <a:srgbClr val="1155CC"/>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0000"/>
              </a:lnSpc>
              <a:spcBef>
                <a:spcPts val="0"/>
              </a:spcBef>
              <a:spcAft>
                <a:spcPts val="0"/>
              </a:spcAft>
              <a:buClr>
                <a:schemeClr val="dk1"/>
              </a:buClr>
              <a:buSzPct val="48888"/>
              <a:buFont typeface="Arial"/>
              <a:buNone/>
            </a:pPr>
            <a:r>
              <a:rPr lang="it" sz="2250" b="1" i="1">
                <a:solidFill>
                  <a:srgbClr val="333333"/>
                </a:solidFill>
                <a:latin typeface="Times New Roman"/>
                <a:ea typeface="Times New Roman"/>
                <a:cs typeface="Times New Roman"/>
                <a:sym typeface="Times New Roman"/>
              </a:rPr>
              <a:t>ALCOL E GIOVANI</a:t>
            </a:r>
            <a:endParaRPr sz="2250" b="1" i="1">
              <a:solidFill>
                <a:srgbClr val="333333"/>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78" name="Google Shape;78;p15"/>
          <p:cNvSpPr txBox="1">
            <a:spLocks noGrp="1"/>
          </p:cNvSpPr>
          <p:nvPr>
            <p:ph type="body" idx="1"/>
          </p:nvPr>
        </p:nvSpPr>
        <p:spPr>
          <a:xfrm>
            <a:off x="311700" y="1152475"/>
            <a:ext cx="8520600" cy="3416400"/>
          </a:xfrm>
          <a:prstGeom prst="rect">
            <a:avLst/>
          </a:prstGeom>
          <a:ln w="9525" cap="flat" cmpd="sng">
            <a:solidFill>
              <a:srgbClr val="00B2E2"/>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it" sz="1750" dirty="0">
                <a:solidFill>
                  <a:srgbClr val="666666"/>
                </a:solidFill>
              </a:rPr>
              <a:t>Nei giovani l’intossicazione acuta da alcol avviene in modo più veloce per una serie di motivi: </a:t>
            </a:r>
            <a:endParaRPr sz="1750" dirty="0">
              <a:solidFill>
                <a:srgbClr val="666666"/>
              </a:solidFill>
            </a:endParaRPr>
          </a:p>
          <a:p>
            <a:pPr marL="0" lvl="0" indent="0" algn="l" rtl="0">
              <a:spcBef>
                <a:spcPts val="1200"/>
              </a:spcBef>
              <a:spcAft>
                <a:spcPts val="0"/>
              </a:spcAft>
              <a:buNone/>
            </a:pPr>
            <a:r>
              <a:rPr lang="it" sz="1750" dirty="0">
                <a:solidFill>
                  <a:srgbClr val="666666"/>
                </a:solidFill>
              </a:rPr>
              <a:t> minore esperienza a riconoscere gli effetti dell’alcol porta i giovani </a:t>
            </a:r>
            <a:r>
              <a:rPr lang="it" sz="1750" b="1" dirty="0">
                <a:solidFill>
                  <a:srgbClr val="00B2E2"/>
                </a:solidFill>
              </a:rPr>
              <a:t>ad intossicarsi molto più velocemente</a:t>
            </a:r>
            <a:r>
              <a:rPr lang="it" sz="1750" dirty="0">
                <a:solidFill>
                  <a:srgbClr val="666666"/>
                </a:solidFill>
              </a:rPr>
              <a:t> ma non solo, la ridotta massa corporea di un giovane e un sistema metabolico per l’alcol ancora ‘immaturo’ possono provocare danni ingenti. </a:t>
            </a:r>
            <a:endParaRPr sz="1750" dirty="0">
              <a:solidFill>
                <a:srgbClr val="666666"/>
              </a:solidFill>
            </a:endParaRPr>
          </a:p>
          <a:p>
            <a:pPr marL="0" lvl="0" indent="0" algn="l" rtl="0">
              <a:spcBef>
                <a:spcPts val="1200"/>
              </a:spcBef>
              <a:spcAft>
                <a:spcPts val="1200"/>
              </a:spcAft>
              <a:buNone/>
            </a:pPr>
            <a:r>
              <a:rPr lang="it" sz="1750" dirty="0">
                <a:solidFill>
                  <a:srgbClr val="666666"/>
                </a:solidFill>
              </a:rPr>
              <a:t>L’uso in età precoce di alcol  è considerato come un fattore favorente lo sviluppo di gravi quadri psicopatologici, favorire anomalie comportamentali e deficit dello sviluppo normale del giovane. Può inoltre rappresentare il denominatore comune </a:t>
            </a:r>
            <a:r>
              <a:rPr lang="it" sz="1750" b="1" dirty="0">
                <a:solidFill>
                  <a:srgbClr val="00B2E2"/>
                </a:solidFill>
              </a:rPr>
              <a:t>nei quadri di abuso di altre sostanze favorendo quindi una storia di poliabuso di sostanze stupefacenti nel futuro</a:t>
            </a:r>
            <a:r>
              <a:rPr lang="it" sz="1750" dirty="0">
                <a:solidFill>
                  <a:srgbClr val="666666"/>
                </a:solidFill>
              </a:rPr>
              <a:t>.</a:t>
            </a:r>
            <a:endParaRPr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261150" y="235475"/>
            <a:ext cx="8621700" cy="10164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Clr>
                <a:schemeClr val="dk1"/>
              </a:buClr>
              <a:buSzPct val="40333"/>
              <a:buFont typeface="Arial"/>
              <a:buNone/>
            </a:pPr>
            <a:r>
              <a:rPr lang="it" sz="2727" dirty="0">
                <a:solidFill>
                  <a:schemeClr val="dk1"/>
                </a:solidFill>
                <a:latin typeface="Times New Roman"/>
                <a:ea typeface="Times New Roman"/>
                <a:cs typeface="Times New Roman"/>
                <a:sym typeface="Times New Roman"/>
              </a:rPr>
              <a:t>COME SMETTERE DI BERE:</a:t>
            </a:r>
            <a:endParaRPr sz="2727"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ct val="37999"/>
              <a:buFont typeface="Arial"/>
              <a:buNone/>
            </a:pPr>
            <a:r>
              <a:rPr lang="it" sz="2894" dirty="0">
                <a:solidFill>
                  <a:schemeClr val="dk1"/>
                </a:solidFill>
                <a:latin typeface="Times New Roman"/>
                <a:ea typeface="Times New Roman"/>
                <a:cs typeface="Times New Roman"/>
                <a:sym typeface="Times New Roman"/>
              </a:rPr>
              <a:t>Diverse sono le soluzioni, nel caso di un livello avanzato, la più consigliata rimane quella di rivolgersi a dei centri specializzati.</a:t>
            </a:r>
            <a:endParaRPr sz="2694" dirty="0"/>
          </a:p>
        </p:txBody>
      </p:sp>
      <p:pic>
        <p:nvPicPr>
          <p:cNvPr id="84" name="Google Shape;84;p16"/>
          <p:cNvPicPr preferRelativeResize="0"/>
          <p:nvPr/>
        </p:nvPicPr>
        <p:blipFill>
          <a:blip r:embed="rId3">
            <a:alphaModFix/>
          </a:blip>
          <a:stretch>
            <a:fillRect/>
          </a:stretch>
        </p:blipFill>
        <p:spPr>
          <a:xfrm>
            <a:off x="313500" y="1338625"/>
            <a:ext cx="4801325" cy="3586825"/>
          </a:xfrm>
          <a:prstGeom prst="rect">
            <a:avLst/>
          </a:prstGeom>
          <a:noFill/>
          <a:ln>
            <a:noFill/>
          </a:ln>
        </p:spPr>
      </p:pic>
      <p:pic>
        <p:nvPicPr>
          <p:cNvPr id="85" name="Google Shape;85;p16"/>
          <p:cNvPicPr preferRelativeResize="0"/>
          <p:nvPr/>
        </p:nvPicPr>
        <p:blipFill>
          <a:blip r:embed="rId4">
            <a:alphaModFix/>
          </a:blip>
          <a:stretch>
            <a:fillRect/>
          </a:stretch>
        </p:blipFill>
        <p:spPr>
          <a:xfrm>
            <a:off x="5403575" y="1404275"/>
            <a:ext cx="3588025" cy="2332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89"/>
        <p:cNvGrpSpPr/>
        <p:nvPr/>
      </p:nvGrpSpPr>
      <p:grpSpPr>
        <a:xfrm>
          <a:off x="0" y="0"/>
          <a:ext cx="0" cy="0"/>
          <a:chOff x="0" y="0"/>
          <a:chExt cx="0" cy="0"/>
        </a:xfrm>
      </p:grpSpPr>
      <p:sp>
        <p:nvSpPr>
          <p:cNvPr id="90" name="Google Shape;90;p17"/>
          <p:cNvSpPr txBox="1"/>
          <p:nvPr/>
        </p:nvSpPr>
        <p:spPr>
          <a:xfrm>
            <a:off x="2168550" y="168225"/>
            <a:ext cx="4806900" cy="5694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2500" b="1">
                <a:solidFill>
                  <a:srgbClr val="FF9900"/>
                </a:solidFill>
                <a:latin typeface="EB Garamond"/>
                <a:ea typeface="EB Garamond"/>
                <a:cs typeface="EB Garamond"/>
                <a:sym typeface="EB Garamond"/>
              </a:rPr>
              <a:t>FUMO:</a:t>
            </a:r>
            <a:endParaRPr sz="2500" b="1">
              <a:solidFill>
                <a:srgbClr val="FF9900"/>
              </a:solidFill>
              <a:latin typeface="EB Garamond"/>
              <a:ea typeface="EB Garamond"/>
              <a:cs typeface="EB Garamond"/>
              <a:sym typeface="EB Garamond"/>
            </a:endParaRPr>
          </a:p>
        </p:txBody>
      </p:sp>
      <p:sp>
        <p:nvSpPr>
          <p:cNvPr id="91" name="Google Shape;91;p17"/>
          <p:cNvSpPr txBox="1"/>
          <p:nvPr/>
        </p:nvSpPr>
        <p:spPr>
          <a:xfrm>
            <a:off x="2497475" y="1209825"/>
            <a:ext cx="4075200" cy="47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 name="Google Shape;92;p17"/>
          <p:cNvSpPr txBox="1"/>
          <p:nvPr/>
        </p:nvSpPr>
        <p:spPr>
          <a:xfrm>
            <a:off x="7875900" y="4743300"/>
            <a:ext cx="126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Marta Cellini</a:t>
            </a:r>
            <a:endParaRPr/>
          </a:p>
        </p:txBody>
      </p:sp>
      <p:sp>
        <p:nvSpPr>
          <p:cNvPr id="93" name="Google Shape;93;p17"/>
          <p:cNvSpPr txBox="1"/>
          <p:nvPr/>
        </p:nvSpPr>
        <p:spPr>
          <a:xfrm>
            <a:off x="209825" y="946225"/>
            <a:ext cx="8650500" cy="39747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800"/>
              </a:spcBef>
              <a:spcAft>
                <a:spcPts val="0"/>
              </a:spcAft>
              <a:buClr>
                <a:schemeClr val="dk1"/>
              </a:buClr>
              <a:buSzPts val="1100"/>
              <a:buFont typeface="Arial"/>
              <a:buNone/>
            </a:pPr>
            <a:r>
              <a:rPr lang="it" sz="1200" b="1" dirty="0">
                <a:solidFill>
                  <a:srgbClr val="292F33"/>
                </a:solidFill>
                <a:highlight>
                  <a:srgbClr val="FF9900"/>
                </a:highlight>
                <a:latin typeface="Roboto"/>
                <a:ea typeface="Roboto"/>
                <a:cs typeface="Roboto"/>
                <a:sym typeface="Roboto"/>
              </a:rPr>
              <a:t>Quali sono i danni causati dal fumo?</a:t>
            </a:r>
            <a:r>
              <a:rPr lang="it" sz="1200" b="1" dirty="0">
                <a:solidFill>
                  <a:srgbClr val="292F33"/>
                </a:solidFill>
                <a:latin typeface="Roboto"/>
                <a:ea typeface="Roboto"/>
                <a:cs typeface="Roboto"/>
                <a:sym typeface="Roboto"/>
              </a:rPr>
              <a:t> </a:t>
            </a:r>
            <a:r>
              <a:rPr lang="it" sz="1200" dirty="0">
                <a:solidFill>
                  <a:srgbClr val="202124"/>
                </a:solidFill>
              </a:rPr>
              <a:t>Il fumo, consumato sotto forma di sigarette o anche se in continua esposizione al fumo passivo, può causare un aumento di circa 10 volte di morire di enfisema, raddoppia quello di avere un ictus e aumenta da due a quattro volte quello di essere colpiti da un infarto, danneggia la circolazione del sangue al cervello e agli arti.</a:t>
            </a:r>
            <a:endParaRPr sz="1200" dirty="0">
              <a:solidFill>
                <a:srgbClr val="292F33"/>
              </a:solidFill>
              <a:latin typeface="Roboto"/>
              <a:ea typeface="Roboto"/>
              <a:cs typeface="Roboto"/>
              <a:sym typeface="Roboto"/>
            </a:endParaRPr>
          </a:p>
          <a:p>
            <a:pPr marL="0" lvl="0" indent="0" algn="l" rtl="0">
              <a:lnSpc>
                <a:spcPct val="140000"/>
              </a:lnSpc>
              <a:spcBef>
                <a:spcPts val="800"/>
              </a:spcBef>
              <a:spcAft>
                <a:spcPts val="0"/>
              </a:spcAft>
              <a:buClr>
                <a:schemeClr val="dk1"/>
              </a:buClr>
              <a:buSzPts val="1100"/>
              <a:buFont typeface="Arial"/>
              <a:buNone/>
            </a:pPr>
            <a:r>
              <a:rPr lang="it" sz="1200" b="1" dirty="0">
                <a:solidFill>
                  <a:srgbClr val="292F33"/>
                </a:solidFill>
                <a:highlight>
                  <a:srgbClr val="FF9900"/>
                </a:highlight>
                <a:latin typeface="Roboto"/>
                <a:ea typeface="Roboto"/>
                <a:cs typeface="Roboto"/>
                <a:sym typeface="Roboto"/>
              </a:rPr>
              <a:t>Consigli per smettere di fumare </a:t>
            </a:r>
            <a:r>
              <a:rPr lang="it" sz="1200" b="1" dirty="0">
                <a:solidFill>
                  <a:srgbClr val="292F33"/>
                </a:solidFill>
                <a:latin typeface="Roboto"/>
                <a:ea typeface="Roboto"/>
                <a:cs typeface="Roboto"/>
                <a:sym typeface="Roboto"/>
              </a:rPr>
              <a:t> </a:t>
            </a:r>
            <a:r>
              <a:rPr lang="it" sz="1200" dirty="0">
                <a:solidFill>
                  <a:srgbClr val="202124"/>
                </a:solidFill>
              </a:rPr>
              <a:t>Per evitare di spostare sul cibo il desiderio di gratificazione prima saziato dalle sigarette, si può ricorrere, per esempio, alla liquirizia, caramelle senza zucchero, stuzzicadenti, frutta o verdura fresca e accompagnare la scelta di smettere di fumare a un'attività fisica di qualunque tipo, purché piacevole. Ma la cosa più importante di tutte è la buona volontà!</a:t>
            </a:r>
            <a:endParaRPr sz="1200" dirty="0">
              <a:solidFill>
                <a:srgbClr val="292F33"/>
              </a:solidFill>
              <a:latin typeface="Roboto"/>
              <a:ea typeface="Roboto"/>
              <a:cs typeface="Roboto"/>
              <a:sym typeface="Roboto"/>
            </a:endParaRPr>
          </a:p>
          <a:p>
            <a:pPr marL="0" lvl="0" indent="0" algn="l" rtl="0">
              <a:lnSpc>
                <a:spcPct val="140000"/>
              </a:lnSpc>
              <a:spcBef>
                <a:spcPts val="800"/>
              </a:spcBef>
              <a:spcAft>
                <a:spcPts val="0"/>
              </a:spcAft>
              <a:buClr>
                <a:schemeClr val="dk1"/>
              </a:buClr>
              <a:buSzPts val="1100"/>
              <a:buFont typeface="Arial"/>
              <a:buNone/>
            </a:pPr>
            <a:r>
              <a:rPr lang="it" sz="1200" b="1" dirty="0">
                <a:solidFill>
                  <a:srgbClr val="292F33"/>
                </a:solidFill>
                <a:highlight>
                  <a:srgbClr val="FF9900"/>
                </a:highlight>
                <a:latin typeface="Roboto"/>
                <a:ea typeface="Roboto"/>
                <a:cs typeface="Roboto"/>
                <a:sym typeface="Roboto"/>
              </a:rPr>
              <a:t>Meglio la sigaretta elettronica o a tabacco riscaldato?</a:t>
            </a:r>
            <a:r>
              <a:rPr lang="it" sz="1200" b="1" dirty="0">
                <a:solidFill>
                  <a:srgbClr val="292F33"/>
                </a:solidFill>
                <a:latin typeface="Roboto"/>
                <a:ea typeface="Roboto"/>
                <a:cs typeface="Roboto"/>
                <a:sym typeface="Roboto"/>
              </a:rPr>
              <a:t> </a:t>
            </a:r>
            <a:r>
              <a:rPr lang="it" sz="1200" dirty="0">
                <a:solidFill>
                  <a:srgbClr val="202124"/>
                </a:solidFill>
              </a:rPr>
              <a:t>Diverse agenzie hanno constatato che effettivamente la sigaretta elettronica è meno nociva rispetto alla classica sigaretta, perché non ha i pericolosi effetti causati dalla combustione, ma diversi studi hanno anche constatato che nel vapore ci sono altri fattori con sostanze dannose, come per esempio il glicole propilenico e la glicerina che portano alla formazione di formaldeide, sostanza cancerogena. Inoltre mancano certezze sulla completa sicurezza degli aromi aggiunti; ma comunque rimane una buona soluzione per cercare di smettere di fumare.</a:t>
            </a:r>
            <a:endParaRPr sz="1200" dirty="0">
              <a:solidFill>
                <a:srgbClr val="292F33"/>
              </a:solidFill>
              <a:latin typeface="Roboto"/>
              <a:ea typeface="Roboto"/>
              <a:cs typeface="Roboto"/>
              <a:sym typeface="Roboto"/>
            </a:endParaRPr>
          </a:p>
          <a:p>
            <a:pPr marL="0" lvl="0" indent="0" algn="l" rtl="0">
              <a:spcBef>
                <a:spcPts val="800"/>
              </a:spcBef>
              <a:spcAft>
                <a:spcPts val="0"/>
              </a:spcAft>
              <a:buNone/>
            </a:pP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97"/>
        <p:cNvGrpSpPr/>
        <p:nvPr/>
      </p:nvGrpSpPr>
      <p:grpSpPr>
        <a:xfrm>
          <a:off x="0" y="0"/>
          <a:ext cx="0" cy="0"/>
          <a:chOff x="0" y="0"/>
          <a:chExt cx="0" cy="0"/>
        </a:xfrm>
      </p:grpSpPr>
      <p:sp>
        <p:nvSpPr>
          <p:cNvPr id="98" name="Google Shape;98;p18"/>
          <p:cNvSpPr txBox="1"/>
          <p:nvPr/>
        </p:nvSpPr>
        <p:spPr>
          <a:xfrm>
            <a:off x="743275" y="669150"/>
            <a:ext cx="5576400" cy="359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9" name="Google Shape;99;p18"/>
          <p:cNvPicPr preferRelativeResize="0"/>
          <p:nvPr/>
        </p:nvPicPr>
        <p:blipFill>
          <a:blip r:embed="rId3">
            <a:alphaModFix/>
          </a:blip>
          <a:stretch>
            <a:fillRect/>
          </a:stretch>
        </p:blipFill>
        <p:spPr>
          <a:xfrm>
            <a:off x="371638" y="251100"/>
            <a:ext cx="8400725" cy="47254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3"/>
        <p:cNvGrpSpPr/>
        <p:nvPr/>
      </p:nvGrpSpPr>
      <p:grpSpPr>
        <a:xfrm>
          <a:off x="0" y="0"/>
          <a:ext cx="0" cy="0"/>
          <a:chOff x="0" y="0"/>
          <a:chExt cx="0" cy="0"/>
        </a:xfrm>
      </p:grpSpPr>
      <p:sp>
        <p:nvSpPr>
          <p:cNvPr id="104" name="Google Shape;104;p19"/>
          <p:cNvSpPr txBox="1"/>
          <p:nvPr/>
        </p:nvSpPr>
        <p:spPr>
          <a:xfrm>
            <a:off x="2101275" y="134425"/>
            <a:ext cx="4881600" cy="569400"/>
          </a:xfrm>
          <a:prstGeom prst="rect">
            <a:avLst/>
          </a:prstGeom>
          <a:noFill/>
          <a:ln w="9525" cap="flat" cmpd="sng">
            <a:solidFill>
              <a:srgbClr val="F1C23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2500" b="1">
                <a:solidFill>
                  <a:srgbClr val="F1C232"/>
                </a:solidFill>
                <a:latin typeface="EB Garamond"/>
                <a:ea typeface="EB Garamond"/>
                <a:cs typeface="EB Garamond"/>
                <a:sym typeface="EB Garamond"/>
              </a:rPr>
              <a:t>MOVIMENTO:</a:t>
            </a:r>
            <a:endParaRPr sz="2500" b="1">
              <a:solidFill>
                <a:srgbClr val="F1C232"/>
              </a:solidFill>
              <a:latin typeface="EB Garamond"/>
              <a:ea typeface="EB Garamond"/>
              <a:cs typeface="EB Garamond"/>
              <a:sym typeface="EB Garamond"/>
            </a:endParaRPr>
          </a:p>
        </p:txBody>
      </p:sp>
      <p:sp>
        <p:nvSpPr>
          <p:cNvPr id="105" name="Google Shape;105;p19"/>
          <p:cNvSpPr txBox="1"/>
          <p:nvPr/>
        </p:nvSpPr>
        <p:spPr>
          <a:xfrm>
            <a:off x="7533600" y="4743300"/>
            <a:ext cx="16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Giulia Taddeucci</a:t>
            </a:r>
            <a:endParaRPr/>
          </a:p>
        </p:txBody>
      </p:sp>
      <p:sp>
        <p:nvSpPr>
          <p:cNvPr id="106" name="Google Shape;106;p19"/>
          <p:cNvSpPr txBox="1"/>
          <p:nvPr/>
        </p:nvSpPr>
        <p:spPr>
          <a:xfrm>
            <a:off x="0" y="796913"/>
            <a:ext cx="3006900"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200">
                <a:solidFill>
                  <a:srgbClr val="BF9000"/>
                </a:solidFill>
              </a:rPr>
              <a:t>1</a:t>
            </a:r>
            <a:r>
              <a:rPr lang="it" sz="1200"/>
              <a:t> caso su </a:t>
            </a:r>
            <a:r>
              <a:rPr lang="it" sz="1200">
                <a:solidFill>
                  <a:srgbClr val="BF9000"/>
                </a:solidFill>
              </a:rPr>
              <a:t>3</a:t>
            </a:r>
            <a:r>
              <a:rPr lang="it" sz="1200"/>
              <a:t> può essere curato attraverso il movimento e delle abitudini salutari...</a:t>
            </a:r>
            <a:r>
              <a:rPr lang="it" sz="1300"/>
              <a:t> </a:t>
            </a:r>
            <a:endParaRPr sz="1300"/>
          </a:p>
        </p:txBody>
      </p:sp>
      <p:sp>
        <p:nvSpPr>
          <p:cNvPr id="107" name="Google Shape;107;p19"/>
          <p:cNvSpPr txBox="1"/>
          <p:nvPr/>
        </p:nvSpPr>
        <p:spPr>
          <a:xfrm>
            <a:off x="38850" y="1555125"/>
            <a:ext cx="2929200" cy="19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300" b="1">
                <a:solidFill>
                  <a:srgbClr val="BF9000"/>
                </a:solidFill>
                <a:latin typeface="Amatic SC"/>
                <a:ea typeface="Amatic SC"/>
                <a:cs typeface="Amatic SC"/>
                <a:sym typeface="Amatic SC"/>
              </a:rPr>
              <a:t>per mantenersi in forma:</a:t>
            </a:r>
            <a:endParaRPr sz="1300" b="1">
              <a:solidFill>
                <a:srgbClr val="BF9000"/>
              </a:solidFill>
              <a:latin typeface="Amatic SC"/>
              <a:ea typeface="Amatic SC"/>
              <a:cs typeface="Amatic SC"/>
              <a:sym typeface="Amatic SC"/>
            </a:endParaRPr>
          </a:p>
          <a:p>
            <a:pPr marL="0" lvl="0" indent="0" algn="l" rtl="0">
              <a:spcBef>
                <a:spcPts val="0"/>
              </a:spcBef>
              <a:spcAft>
                <a:spcPts val="0"/>
              </a:spcAft>
              <a:buNone/>
            </a:pPr>
            <a:r>
              <a:rPr lang="it" sz="1300"/>
              <a:t>-iniziamo con una camminata di </a:t>
            </a:r>
            <a:r>
              <a:rPr lang="it" sz="1300">
                <a:solidFill>
                  <a:srgbClr val="BF9000"/>
                </a:solidFill>
              </a:rPr>
              <a:t>30 min</a:t>
            </a:r>
            <a:r>
              <a:rPr lang="it" sz="1300"/>
              <a:t> al giorno</a:t>
            </a:r>
            <a:endParaRPr sz="1300"/>
          </a:p>
          <a:p>
            <a:pPr marL="0" lvl="0" indent="0" algn="l" rtl="0">
              <a:spcBef>
                <a:spcPts val="0"/>
              </a:spcBef>
              <a:spcAft>
                <a:spcPts val="0"/>
              </a:spcAft>
              <a:buNone/>
            </a:pPr>
            <a:r>
              <a:rPr lang="it" sz="1300"/>
              <a:t>-quando si ha tempo libero, </a:t>
            </a:r>
            <a:r>
              <a:rPr lang="it" sz="1300">
                <a:solidFill>
                  <a:srgbClr val="BF9000"/>
                </a:solidFill>
              </a:rPr>
              <a:t>allenarsi</a:t>
            </a:r>
            <a:r>
              <a:rPr lang="it" sz="1300">
                <a:solidFill>
                  <a:srgbClr val="F1C232"/>
                </a:solidFill>
              </a:rPr>
              <a:t> </a:t>
            </a:r>
            <a:endParaRPr sz="1300">
              <a:solidFill>
                <a:srgbClr val="F1C232"/>
              </a:solidFill>
            </a:endParaRPr>
          </a:p>
          <a:p>
            <a:pPr marL="0" lvl="0" indent="0" algn="l" rtl="0">
              <a:spcBef>
                <a:spcPts val="0"/>
              </a:spcBef>
              <a:spcAft>
                <a:spcPts val="0"/>
              </a:spcAft>
              <a:buNone/>
            </a:pPr>
            <a:r>
              <a:rPr lang="it" sz="1300"/>
              <a:t>-sfruttare anche le minime occasioni per esempio, prendere le scale piuttosto che l’ascensore </a:t>
            </a:r>
            <a:endParaRPr sz="1300"/>
          </a:p>
          <a:p>
            <a:pPr marL="0" lvl="0" indent="0" algn="l" rtl="0">
              <a:spcBef>
                <a:spcPts val="0"/>
              </a:spcBef>
              <a:spcAft>
                <a:spcPts val="0"/>
              </a:spcAft>
              <a:buNone/>
            </a:pPr>
            <a:r>
              <a:rPr lang="it" sz="1300"/>
              <a:t>-fissare degli </a:t>
            </a:r>
            <a:r>
              <a:rPr lang="it" sz="1300">
                <a:solidFill>
                  <a:srgbClr val="BF9000"/>
                </a:solidFill>
              </a:rPr>
              <a:t>obiettivi </a:t>
            </a:r>
            <a:r>
              <a:rPr lang="it" sz="1300"/>
              <a:t>e una volta raggiunti fissarne degli altri</a:t>
            </a:r>
            <a:endParaRPr sz="1300"/>
          </a:p>
        </p:txBody>
      </p:sp>
      <p:sp>
        <p:nvSpPr>
          <p:cNvPr id="108" name="Google Shape;108;p19"/>
          <p:cNvSpPr txBox="1"/>
          <p:nvPr/>
        </p:nvSpPr>
        <p:spPr>
          <a:xfrm>
            <a:off x="737700" y="1299825"/>
            <a:ext cx="153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300"/>
              <a:t>per questo:</a:t>
            </a:r>
            <a:endParaRPr sz="1300"/>
          </a:p>
        </p:txBody>
      </p:sp>
      <p:sp>
        <p:nvSpPr>
          <p:cNvPr id="109" name="Google Shape;109;p19"/>
          <p:cNvSpPr txBox="1"/>
          <p:nvPr/>
        </p:nvSpPr>
        <p:spPr>
          <a:xfrm>
            <a:off x="38850" y="4127700"/>
            <a:ext cx="153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ci sono </a:t>
            </a:r>
            <a:r>
              <a:rPr lang="it">
                <a:solidFill>
                  <a:srgbClr val="BF9000"/>
                </a:solidFill>
              </a:rPr>
              <a:t>2</a:t>
            </a:r>
            <a:r>
              <a:rPr lang="it"/>
              <a:t> tipi di </a:t>
            </a:r>
            <a:r>
              <a:rPr lang="it">
                <a:solidFill>
                  <a:srgbClr val="BF9000"/>
                </a:solidFill>
              </a:rPr>
              <a:t>movimento</a:t>
            </a:r>
            <a:r>
              <a:rPr lang="it"/>
              <a:t>:</a:t>
            </a:r>
            <a:endParaRPr/>
          </a:p>
        </p:txBody>
      </p:sp>
      <p:sp>
        <p:nvSpPr>
          <p:cNvPr id="110" name="Google Shape;110;p19"/>
          <p:cNvSpPr txBox="1"/>
          <p:nvPr/>
        </p:nvSpPr>
        <p:spPr>
          <a:xfrm>
            <a:off x="1888925" y="3552525"/>
            <a:ext cx="5181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300">
                <a:latin typeface="Economica"/>
                <a:ea typeface="Economica"/>
                <a:cs typeface="Economica"/>
                <a:sym typeface="Economica"/>
              </a:rPr>
              <a:t>L’</a:t>
            </a:r>
            <a:r>
              <a:rPr lang="it" sz="1300">
                <a:solidFill>
                  <a:srgbClr val="BF9000"/>
                </a:solidFill>
                <a:latin typeface="Economica"/>
                <a:ea typeface="Economica"/>
                <a:cs typeface="Economica"/>
                <a:sym typeface="Economica"/>
              </a:rPr>
              <a:t>attività fisica</a:t>
            </a:r>
            <a:r>
              <a:rPr lang="it" sz="1300">
                <a:latin typeface="Economica"/>
                <a:ea typeface="Economica"/>
                <a:cs typeface="Economica"/>
                <a:sym typeface="Economica"/>
              </a:rPr>
              <a:t> che comprende</a:t>
            </a:r>
            <a:r>
              <a:rPr lang="it" sz="1300"/>
              <a:t>: ogni movimento che utilizza la muscolatura, movimenti necessari per la vita quotidiana e le attività ricreative.</a:t>
            </a:r>
            <a:endParaRPr sz="1300"/>
          </a:p>
        </p:txBody>
      </p:sp>
      <p:sp>
        <p:nvSpPr>
          <p:cNvPr id="111" name="Google Shape;111;p19"/>
          <p:cNvSpPr txBox="1"/>
          <p:nvPr/>
        </p:nvSpPr>
        <p:spPr>
          <a:xfrm>
            <a:off x="1888925" y="4377725"/>
            <a:ext cx="48372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300">
                <a:latin typeface="Economica"/>
                <a:ea typeface="Economica"/>
                <a:cs typeface="Economica"/>
                <a:sym typeface="Economica"/>
              </a:rPr>
              <a:t>L</a:t>
            </a:r>
            <a:r>
              <a:rPr lang="it" sz="1300">
                <a:solidFill>
                  <a:srgbClr val="BF9000"/>
                </a:solidFill>
                <a:latin typeface="Economica"/>
                <a:ea typeface="Economica"/>
                <a:cs typeface="Economica"/>
                <a:sym typeface="Economica"/>
              </a:rPr>
              <a:t>’esercizio fisico</a:t>
            </a:r>
            <a:r>
              <a:rPr lang="it" sz="1300">
                <a:latin typeface="Economica"/>
                <a:ea typeface="Economica"/>
                <a:cs typeface="Economica"/>
                <a:sym typeface="Economica"/>
              </a:rPr>
              <a:t> che comprende</a:t>
            </a:r>
            <a:r>
              <a:rPr lang="it" sz="1300"/>
              <a:t>: allenamento abituale, frequenza costante e intensità elevata.  </a:t>
            </a:r>
            <a:endParaRPr sz="1300"/>
          </a:p>
        </p:txBody>
      </p:sp>
      <p:cxnSp>
        <p:nvCxnSpPr>
          <p:cNvPr id="112" name="Google Shape;112;p19"/>
          <p:cNvCxnSpPr>
            <a:endCxn id="110" idx="1"/>
          </p:cNvCxnSpPr>
          <p:nvPr/>
        </p:nvCxnSpPr>
        <p:spPr>
          <a:xfrm rot="10800000" flipH="1">
            <a:off x="1442225" y="3845025"/>
            <a:ext cx="446700" cy="481500"/>
          </a:xfrm>
          <a:prstGeom prst="straightConnector1">
            <a:avLst/>
          </a:prstGeom>
          <a:noFill/>
          <a:ln w="9525" cap="flat" cmpd="sng">
            <a:solidFill>
              <a:schemeClr val="dk2"/>
            </a:solidFill>
            <a:prstDash val="solid"/>
            <a:round/>
            <a:headEnd type="none" w="med" len="med"/>
            <a:tailEnd type="triangle" w="med" len="med"/>
          </a:ln>
        </p:spPr>
      </p:cxnSp>
      <p:cxnSp>
        <p:nvCxnSpPr>
          <p:cNvPr id="113" name="Google Shape;113;p19"/>
          <p:cNvCxnSpPr>
            <a:endCxn id="111" idx="1"/>
          </p:cNvCxnSpPr>
          <p:nvPr/>
        </p:nvCxnSpPr>
        <p:spPr>
          <a:xfrm>
            <a:off x="1448525" y="4333025"/>
            <a:ext cx="440400" cy="337200"/>
          </a:xfrm>
          <a:prstGeom prst="straightConnector1">
            <a:avLst/>
          </a:prstGeom>
          <a:noFill/>
          <a:ln w="9525" cap="flat" cmpd="sng">
            <a:solidFill>
              <a:schemeClr val="dk2"/>
            </a:solidFill>
            <a:prstDash val="solid"/>
            <a:round/>
            <a:headEnd type="none" w="med" len="med"/>
            <a:tailEnd type="triangle" w="med" len="med"/>
          </a:ln>
        </p:spPr>
      </p:cxnSp>
      <p:sp>
        <p:nvSpPr>
          <p:cNvPr id="114" name="Google Shape;114;p19"/>
          <p:cNvSpPr txBox="1"/>
          <p:nvPr/>
        </p:nvSpPr>
        <p:spPr>
          <a:xfrm>
            <a:off x="4172700" y="849025"/>
            <a:ext cx="4971300" cy="18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300">
                <a:latin typeface="Economica"/>
                <a:ea typeface="Economica"/>
                <a:cs typeface="Economica"/>
                <a:sym typeface="Economica"/>
              </a:rPr>
              <a:t>oltre a</a:t>
            </a:r>
            <a:r>
              <a:rPr lang="it" sz="1300">
                <a:solidFill>
                  <a:srgbClr val="BF9000"/>
                </a:solidFill>
                <a:latin typeface="Economica"/>
                <a:ea typeface="Economica"/>
                <a:cs typeface="Economica"/>
                <a:sym typeface="Economica"/>
              </a:rPr>
              <a:t> mantenersi in forma </a:t>
            </a:r>
            <a:r>
              <a:rPr lang="it" sz="1300">
                <a:latin typeface="Economica"/>
                <a:ea typeface="Economica"/>
                <a:cs typeface="Economica"/>
                <a:sym typeface="Economica"/>
              </a:rPr>
              <a:t>e a fornire un </a:t>
            </a:r>
            <a:r>
              <a:rPr lang="it" sz="1300">
                <a:solidFill>
                  <a:srgbClr val="BF9000"/>
                </a:solidFill>
                <a:latin typeface="Economica"/>
                <a:ea typeface="Economica"/>
                <a:cs typeface="Economica"/>
                <a:sym typeface="Economica"/>
              </a:rPr>
              <a:t>benessere personale</a:t>
            </a:r>
            <a:r>
              <a:rPr lang="it" sz="1300">
                <a:latin typeface="Economica"/>
                <a:ea typeface="Economica"/>
                <a:cs typeface="Economica"/>
                <a:sym typeface="Economica"/>
              </a:rPr>
              <a:t>, il movimento ha anche dei </a:t>
            </a:r>
            <a:r>
              <a:rPr lang="it" sz="1300">
                <a:solidFill>
                  <a:srgbClr val="BF9000"/>
                </a:solidFill>
                <a:latin typeface="Economica"/>
                <a:ea typeface="Economica"/>
                <a:cs typeface="Economica"/>
                <a:sym typeface="Economica"/>
              </a:rPr>
              <a:t>benefici</a:t>
            </a:r>
            <a:r>
              <a:rPr lang="it" sz="1300">
                <a:latin typeface="Economica"/>
                <a:ea typeface="Economica"/>
                <a:cs typeface="Economica"/>
                <a:sym typeface="Economica"/>
              </a:rPr>
              <a:t> che riguardano la propria salute</a:t>
            </a:r>
            <a:r>
              <a:rPr lang="it" sz="1300"/>
              <a:t>:</a:t>
            </a:r>
            <a:endParaRPr sz="1300"/>
          </a:p>
          <a:p>
            <a:pPr marL="0" lvl="0" indent="0" algn="l" rtl="0">
              <a:spcBef>
                <a:spcPts val="0"/>
              </a:spcBef>
              <a:spcAft>
                <a:spcPts val="0"/>
              </a:spcAft>
              <a:buNone/>
            </a:pPr>
            <a:r>
              <a:rPr lang="it" sz="1300">
                <a:solidFill>
                  <a:schemeClr val="dk1"/>
                </a:solidFill>
              </a:rPr>
              <a:t>-aiuta a bruciare le calorie in eccesso prima che si trasformino in grasso</a:t>
            </a:r>
            <a:endParaRPr sz="1300">
              <a:solidFill>
                <a:schemeClr val="dk1"/>
              </a:solidFill>
            </a:endParaRPr>
          </a:p>
          <a:p>
            <a:pPr marL="0" lvl="0" indent="0" algn="l" rtl="0">
              <a:spcBef>
                <a:spcPts val="0"/>
              </a:spcBef>
              <a:spcAft>
                <a:spcPts val="0"/>
              </a:spcAft>
              <a:buNone/>
            </a:pPr>
            <a:r>
              <a:rPr lang="it" sz="1300">
                <a:solidFill>
                  <a:schemeClr val="dk1"/>
                </a:solidFill>
              </a:rPr>
              <a:t>-aumenta la massa muscolare</a:t>
            </a:r>
            <a:endParaRPr sz="1300">
              <a:solidFill>
                <a:schemeClr val="dk1"/>
              </a:solidFill>
            </a:endParaRPr>
          </a:p>
          <a:p>
            <a:pPr marL="0" lvl="0" indent="0" algn="l" rtl="0">
              <a:spcBef>
                <a:spcPts val="0"/>
              </a:spcBef>
              <a:spcAft>
                <a:spcPts val="0"/>
              </a:spcAft>
              <a:buNone/>
            </a:pPr>
            <a:r>
              <a:rPr lang="it" sz="1300">
                <a:solidFill>
                  <a:schemeClr val="dk1"/>
                </a:solidFill>
              </a:rPr>
              <a:t>-aiuta a mantenere e aumentare la massa ossea</a:t>
            </a:r>
            <a:endParaRPr sz="1300">
              <a:solidFill>
                <a:schemeClr val="dk1"/>
              </a:solidFill>
            </a:endParaRPr>
          </a:p>
          <a:p>
            <a:pPr marL="0" lvl="0" indent="0" algn="l" rtl="0">
              <a:spcBef>
                <a:spcPts val="0"/>
              </a:spcBef>
              <a:spcAft>
                <a:spcPts val="0"/>
              </a:spcAft>
              <a:buNone/>
            </a:pPr>
            <a:r>
              <a:rPr lang="it" sz="1300">
                <a:solidFill>
                  <a:schemeClr val="dk1"/>
                </a:solidFill>
              </a:rPr>
              <a:t>-rafforza il sistema immunitario</a:t>
            </a:r>
            <a:endParaRPr sz="1300">
              <a:solidFill>
                <a:schemeClr val="dk1"/>
              </a:solidFill>
            </a:endParaRPr>
          </a:p>
          <a:p>
            <a:pPr marL="0" lvl="0" indent="0" algn="l" rtl="0">
              <a:spcBef>
                <a:spcPts val="0"/>
              </a:spcBef>
              <a:spcAft>
                <a:spcPts val="0"/>
              </a:spcAft>
              <a:buNone/>
            </a:pPr>
            <a:r>
              <a:rPr lang="it" sz="1300">
                <a:solidFill>
                  <a:schemeClr val="dk1"/>
                </a:solidFill>
              </a:rPr>
              <a:t>-aumenta il benessere mentale e psicologico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8"/>
        <p:cNvGrpSpPr/>
        <p:nvPr/>
      </p:nvGrpSpPr>
      <p:grpSpPr>
        <a:xfrm>
          <a:off x="0" y="0"/>
          <a:ext cx="0" cy="0"/>
          <a:chOff x="0" y="0"/>
          <a:chExt cx="0" cy="0"/>
        </a:xfrm>
      </p:grpSpPr>
      <p:sp>
        <p:nvSpPr>
          <p:cNvPr id="119" name="Google Shape;119;p20"/>
          <p:cNvSpPr txBox="1"/>
          <p:nvPr/>
        </p:nvSpPr>
        <p:spPr>
          <a:xfrm>
            <a:off x="159475" y="221275"/>
            <a:ext cx="6107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t>L’attività fisica permette anche di ridurre la voglia di fumare (</a:t>
            </a:r>
            <a:r>
              <a:rPr lang="it" dirty="0">
                <a:solidFill>
                  <a:srgbClr val="BF9000"/>
                </a:solidFill>
              </a:rPr>
              <a:t>craving</a:t>
            </a:r>
            <a:r>
              <a:rPr lang="it" dirty="0"/>
              <a:t>) sulle persone che hanno smesso di fumare, ad esempio </a:t>
            </a:r>
            <a:r>
              <a:rPr lang="it" dirty="0">
                <a:solidFill>
                  <a:srgbClr val="BF9000"/>
                </a:solidFill>
              </a:rPr>
              <a:t>15 min</a:t>
            </a:r>
            <a:r>
              <a:rPr lang="it" dirty="0">
                <a:solidFill>
                  <a:srgbClr val="F1C232"/>
                </a:solidFill>
              </a:rPr>
              <a:t> </a:t>
            </a:r>
            <a:r>
              <a:rPr lang="it" dirty="0"/>
              <a:t>di camminata veloce possono far sparire il desiderio anche per </a:t>
            </a:r>
            <a:r>
              <a:rPr lang="it" dirty="0">
                <a:solidFill>
                  <a:srgbClr val="BF9000"/>
                </a:solidFill>
              </a:rPr>
              <a:t>50 min</a:t>
            </a:r>
            <a:endParaRPr dirty="0">
              <a:solidFill>
                <a:srgbClr val="BF9000"/>
              </a:solidFill>
            </a:endParaRPr>
          </a:p>
        </p:txBody>
      </p:sp>
      <p:pic>
        <p:nvPicPr>
          <p:cNvPr id="120" name="Google Shape;120;p20"/>
          <p:cNvPicPr preferRelativeResize="0"/>
          <p:nvPr/>
        </p:nvPicPr>
        <p:blipFill>
          <a:blip r:embed="rId3">
            <a:alphaModFix/>
          </a:blip>
          <a:stretch>
            <a:fillRect/>
          </a:stretch>
        </p:blipFill>
        <p:spPr>
          <a:xfrm>
            <a:off x="159475" y="1148375"/>
            <a:ext cx="3965224" cy="2947500"/>
          </a:xfrm>
          <a:prstGeom prst="rect">
            <a:avLst/>
          </a:prstGeom>
          <a:noFill/>
          <a:ln>
            <a:noFill/>
          </a:ln>
        </p:spPr>
      </p:pic>
      <p:sp>
        <p:nvSpPr>
          <p:cNvPr id="121" name="Google Shape;121;p20"/>
          <p:cNvSpPr txBox="1"/>
          <p:nvPr/>
        </p:nvSpPr>
        <p:spPr>
          <a:xfrm>
            <a:off x="461788" y="4693500"/>
            <a:ext cx="336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L’attività fisica come una medicina</a:t>
            </a:r>
            <a:endParaRPr/>
          </a:p>
        </p:txBody>
      </p:sp>
      <p:cxnSp>
        <p:nvCxnSpPr>
          <p:cNvPr id="122" name="Google Shape;122;p20"/>
          <p:cNvCxnSpPr/>
          <p:nvPr/>
        </p:nvCxnSpPr>
        <p:spPr>
          <a:xfrm rot="10800000">
            <a:off x="1798775" y="4145688"/>
            <a:ext cx="3600" cy="547800"/>
          </a:xfrm>
          <a:prstGeom prst="straightConnector1">
            <a:avLst/>
          </a:prstGeom>
          <a:noFill/>
          <a:ln w="9525" cap="flat" cmpd="sng">
            <a:solidFill>
              <a:schemeClr val="dk2"/>
            </a:solidFill>
            <a:prstDash val="solid"/>
            <a:round/>
            <a:headEnd type="none" w="med" len="med"/>
            <a:tailEnd type="triangle" w="med" len="med"/>
          </a:ln>
        </p:spPr>
      </p:cxnSp>
      <p:sp>
        <p:nvSpPr>
          <p:cNvPr id="123" name="Google Shape;123;p20"/>
          <p:cNvSpPr txBox="1"/>
          <p:nvPr/>
        </p:nvSpPr>
        <p:spPr>
          <a:xfrm>
            <a:off x="5461875" y="1153225"/>
            <a:ext cx="3636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700" b="1">
                <a:latin typeface="EB Garamond"/>
                <a:ea typeface="EB Garamond"/>
                <a:cs typeface="EB Garamond"/>
                <a:sym typeface="EB Garamond"/>
              </a:rPr>
              <a:t>il movimento aiuta a prevenire molti tumori:</a:t>
            </a:r>
            <a:endParaRPr sz="1700" b="1">
              <a:latin typeface="EB Garamond"/>
              <a:ea typeface="EB Garamond"/>
              <a:cs typeface="EB Garamond"/>
              <a:sym typeface="EB Garamond"/>
            </a:endParaRPr>
          </a:p>
          <a:p>
            <a:pPr marL="0" lvl="0" indent="0" algn="l" rtl="0">
              <a:spcBef>
                <a:spcPts val="0"/>
              </a:spcBef>
              <a:spcAft>
                <a:spcPts val="0"/>
              </a:spcAft>
              <a:buNone/>
            </a:pPr>
            <a:r>
              <a:rPr lang="it"/>
              <a:t>-un</a:t>
            </a:r>
            <a:r>
              <a:rPr lang="it">
                <a:solidFill>
                  <a:srgbClr val="BF9000"/>
                </a:solidFill>
              </a:rPr>
              <a:t> </a:t>
            </a:r>
            <a:r>
              <a:rPr lang="it">
                <a:solidFill>
                  <a:srgbClr val="BF9000"/>
                </a:solidFill>
                <a:latin typeface="Economica"/>
                <a:ea typeface="Economica"/>
                <a:cs typeface="Economica"/>
                <a:sym typeface="Economica"/>
              </a:rPr>
              <a:t>metabolismo energetico</a:t>
            </a:r>
            <a:r>
              <a:rPr lang="it"/>
              <a:t>, riducendo il tessuto adiposo e tutti i tipi di tumore </a:t>
            </a:r>
            <a:endParaRPr/>
          </a:p>
          <a:p>
            <a:pPr marL="0" lvl="0" indent="0" algn="l" rtl="0">
              <a:spcBef>
                <a:spcPts val="0"/>
              </a:spcBef>
              <a:spcAft>
                <a:spcPts val="0"/>
              </a:spcAft>
              <a:buNone/>
            </a:pPr>
            <a:r>
              <a:rPr lang="it"/>
              <a:t>-</a:t>
            </a:r>
            <a:r>
              <a:rPr lang="it">
                <a:solidFill>
                  <a:srgbClr val="BF9000"/>
                </a:solidFill>
                <a:latin typeface="Economica"/>
                <a:ea typeface="Economica"/>
                <a:cs typeface="Economica"/>
                <a:sym typeface="Economica"/>
              </a:rPr>
              <a:t>flusso sanguigno regolare</a:t>
            </a:r>
            <a:r>
              <a:rPr lang="it"/>
              <a:t> che previene i tumori </a:t>
            </a:r>
            <a:endParaRPr/>
          </a:p>
          <a:p>
            <a:pPr marL="0" lvl="0" indent="0" algn="l" rtl="0">
              <a:spcBef>
                <a:spcPts val="0"/>
              </a:spcBef>
              <a:spcAft>
                <a:spcPts val="0"/>
              </a:spcAft>
              <a:buNone/>
            </a:pPr>
            <a:r>
              <a:rPr lang="it"/>
              <a:t>-migliore </a:t>
            </a:r>
            <a:r>
              <a:rPr lang="it">
                <a:solidFill>
                  <a:srgbClr val="BF9000"/>
                </a:solidFill>
                <a:latin typeface="Economica"/>
                <a:ea typeface="Economica"/>
                <a:cs typeface="Economica"/>
                <a:sym typeface="Economica"/>
              </a:rPr>
              <a:t>respirazione</a:t>
            </a:r>
            <a:r>
              <a:rPr lang="it"/>
              <a:t> che previene il tumore polmonare</a:t>
            </a:r>
            <a:endParaRPr/>
          </a:p>
          <a:p>
            <a:pPr marL="0" lvl="0" indent="0" algn="l" rtl="0">
              <a:spcBef>
                <a:spcPts val="0"/>
              </a:spcBef>
              <a:spcAft>
                <a:spcPts val="0"/>
              </a:spcAft>
              <a:buNone/>
            </a:pPr>
            <a:r>
              <a:rPr lang="it"/>
              <a:t>-riduce i </a:t>
            </a:r>
            <a:r>
              <a:rPr lang="it">
                <a:solidFill>
                  <a:srgbClr val="BF9000"/>
                </a:solidFill>
                <a:latin typeface="Economica"/>
                <a:ea typeface="Economica"/>
                <a:cs typeface="Economica"/>
                <a:sym typeface="Economica"/>
              </a:rPr>
              <a:t>livelli ormonali</a:t>
            </a:r>
            <a:r>
              <a:rPr lang="it"/>
              <a:t>, ciò previene i tumori al seno, utero e prostata</a:t>
            </a:r>
            <a:endParaRPr/>
          </a:p>
          <a:p>
            <a:pPr marL="0" lvl="0" indent="0" algn="l" rtl="0">
              <a:spcBef>
                <a:spcPts val="0"/>
              </a:spcBef>
              <a:spcAft>
                <a:spcPts val="0"/>
              </a:spcAft>
              <a:buNone/>
            </a:pPr>
            <a:r>
              <a:rPr lang="it"/>
              <a:t>-riduzione dell’</a:t>
            </a:r>
            <a:r>
              <a:rPr lang="it">
                <a:solidFill>
                  <a:srgbClr val="BF9000"/>
                </a:solidFill>
                <a:latin typeface="Economica"/>
                <a:ea typeface="Economica"/>
                <a:cs typeface="Economica"/>
                <a:sym typeface="Economica"/>
              </a:rPr>
              <a:t>insulina</a:t>
            </a:r>
            <a:r>
              <a:rPr lang="it">
                <a:solidFill>
                  <a:srgbClr val="BF9000"/>
                </a:solidFill>
              </a:rPr>
              <a:t> </a:t>
            </a:r>
            <a:r>
              <a:rPr lang="it"/>
              <a:t>riducendo i tumori al colon, pancreas, esofago,tiroide e utero</a:t>
            </a:r>
            <a:endParaRPr/>
          </a:p>
          <a:p>
            <a:pPr marL="0" lvl="0" indent="0" algn="l" rtl="0">
              <a:spcBef>
                <a:spcPts val="0"/>
              </a:spcBef>
              <a:spcAft>
                <a:spcPts val="0"/>
              </a:spcAft>
              <a:buNone/>
            </a:pPr>
            <a:r>
              <a:rPr lang="it"/>
              <a:t>-riduce l’</a:t>
            </a:r>
            <a:r>
              <a:rPr lang="it">
                <a:solidFill>
                  <a:srgbClr val="BF9000"/>
                </a:solidFill>
                <a:latin typeface="Economica"/>
                <a:ea typeface="Economica"/>
                <a:cs typeface="Economica"/>
                <a:sym typeface="Economica"/>
              </a:rPr>
              <a:t>infiammazione</a:t>
            </a:r>
            <a:r>
              <a:rPr lang="it"/>
              <a:t> riducendo tutti i tipi di tumore</a:t>
            </a:r>
            <a:endParaRPr/>
          </a:p>
          <a:p>
            <a:pPr marL="0" lvl="0" indent="0" algn="l" rtl="0">
              <a:spcBef>
                <a:spcPts val="0"/>
              </a:spcBef>
              <a:spcAft>
                <a:spcPts val="0"/>
              </a:spcAft>
              <a:buNone/>
            </a:pPr>
            <a:r>
              <a:rPr lang="it"/>
              <a:t>-ottimizza il </a:t>
            </a:r>
            <a:r>
              <a:rPr lang="it">
                <a:solidFill>
                  <a:srgbClr val="BF9000"/>
                </a:solidFill>
                <a:latin typeface="Economica"/>
                <a:ea typeface="Economica"/>
                <a:cs typeface="Economica"/>
                <a:sym typeface="Economica"/>
              </a:rPr>
              <a:t>sistema immunitario</a:t>
            </a:r>
            <a:r>
              <a:rPr lang="it"/>
              <a:t> efficace nella prevenzione dei tumori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27"/>
        <p:cNvGrpSpPr/>
        <p:nvPr/>
      </p:nvGrpSpPr>
      <p:grpSpPr>
        <a:xfrm>
          <a:off x="0" y="0"/>
          <a:ext cx="0" cy="0"/>
          <a:chOff x="0" y="0"/>
          <a:chExt cx="0" cy="0"/>
        </a:xfrm>
      </p:grpSpPr>
      <p:sp>
        <p:nvSpPr>
          <p:cNvPr id="128" name="Google Shape;128;p21"/>
          <p:cNvSpPr txBox="1"/>
          <p:nvPr/>
        </p:nvSpPr>
        <p:spPr>
          <a:xfrm>
            <a:off x="2422275" y="158838"/>
            <a:ext cx="4775700" cy="569400"/>
          </a:xfrm>
          <a:prstGeom prst="rect">
            <a:avLst/>
          </a:prstGeom>
          <a:noFill/>
          <a:ln w="9525"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2500" b="1">
                <a:solidFill>
                  <a:srgbClr val="6AA84F"/>
                </a:solidFill>
                <a:latin typeface="EB Garamond"/>
                <a:ea typeface="EB Garamond"/>
                <a:cs typeface="EB Garamond"/>
                <a:sym typeface="EB Garamond"/>
              </a:rPr>
              <a:t>PREVENZIONE HPV:</a:t>
            </a:r>
            <a:endParaRPr sz="2500" b="1">
              <a:solidFill>
                <a:srgbClr val="6AA84F"/>
              </a:solidFill>
              <a:latin typeface="EB Garamond"/>
              <a:ea typeface="EB Garamond"/>
              <a:cs typeface="EB Garamond"/>
              <a:sym typeface="EB Garamond"/>
            </a:endParaRPr>
          </a:p>
        </p:txBody>
      </p:sp>
      <p:sp>
        <p:nvSpPr>
          <p:cNvPr id="129" name="Google Shape;129;p21"/>
          <p:cNvSpPr txBox="1"/>
          <p:nvPr/>
        </p:nvSpPr>
        <p:spPr>
          <a:xfrm>
            <a:off x="3576400" y="922950"/>
            <a:ext cx="5322000" cy="2512800"/>
          </a:xfrm>
          <a:prstGeom prst="rect">
            <a:avLst/>
          </a:prstGeom>
          <a:solidFill>
            <a:srgbClr val="93C47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solidFill>
                  <a:srgbClr val="FFFFFF"/>
                </a:solidFill>
              </a:rPr>
              <a:t>SINTOMI</a:t>
            </a:r>
            <a:endParaRPr b="1">
              <a:solidFill>
                <a:srgbClr val="FFFFFF"/>
              </a:solidFill>
            </a:endParaRPr>
          </a:p>
          <a:p>
            <a:pPr marL="0" lvl="0" indent="0" algn="l" rtl="0">
              <a:spcBef>
                <a:spcPts val="0"/>
              </a:spcBef>
              <a:spcAft>
                <a:spcPts val="0"/>
              </a:spcAft>
              <a:buNone/>
            </a:pPr>
            <a:endParaRPr/>
          </a:p>
          <a:p>
            <a:pPr marL="0" lvl="0" indent="0" algn="l" rtl="0">
              <a:spcBef>
                <a:spcPts val="0"/>
              </a:spcBef>
              <a:spcAft>
                <a:spcPts val="0"/>
              </a:spcAft>
              <a:buNone/>
            </a:pPr>
            <a:r>
              <a:rPr lang="it"/>
              <a:t>I sintomi causati dall’infezione da Hpv dipendono esclusivamente dal sierotipo di virus infettante e dalle lesioni che si sviluppano in seguito. </a:t>
            </a:r>
            <a:r>
              <a:rPr lang="it">
                <a:solidFill>
                  <a:schemeClr val="dk1"/>
                </a:solidFill>
              </a:rPr>
              <a:t>I PV sono stati rinvenuti in tantissime specie animali e sono stati identificati circa 200 tipi differenti di papillomavirus umani. Questi ultimi sono suddivisi in due categorie: :</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A BASSO RISCHIO: possono causare lesioni come verruche e condilomi </a:t>
            </a:r>
            <a:endParaRPr>
              <a:solidFill>
                <a:schemeClr val="dk1"/>
              </a:solidFill>
            </a:endParaRPr>
          </a:p>
          <a:p>
            <a:pPr marL="457200" lvl="0" indent="-317500" algn="l" rtl="0">
              <a:spcBef>
                <a:spcPts val="0"/>
              </a:spcBef>
              <a:spcAft>
                <a:spcPts val="0"/>
              </a:spcAft>
              <a:buClr>
                <a:schemeClr val="dk1"/>
              </a:buClr>
              <a:buSzPts val="1400"/>
              <a:buChar char="●"/>
            </a:pPr>
            <a:r>
              <a:rPr lang="it">
                <a:solidFill>
                  <a:schemeClr val="dk1"/>
                </a:solidFill>
              </a:rPr>
              <a:t>AD ALTO RISCHIO: possono sviluppare alcuni tipi di tumore (cervice uterina, orofaringeo, vulvare, ecc. )</a:t>
            </a:r>
            <a:endParaRPr>
              <a:solidFill>
                <a:schemeClr val="dk1"/>
              </a:solidFill>
            </a:endParaRPr>
          </a:p>
        </p:txBody>
      </p:sp>
      <p:sp>
        <p:nvSpPr>
          <p:cNvPr id="130" name="Google Shape;130;p21"/>
          <p:cNvSpPr txBox="1"/>
          <p:nvPr/>
        </p:nvSpPr>
        <p:spPr>
          <a:xfrm>
            <a:off x="5832900" y="4743300"/>
            <a:ext cx="331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Margherita Lucchesi e Saida Marianetti</a:t>
            </a:r>
            <a:endParaRPr/>
          </a:p>
        </p:txBody>
      </p:sp>
      <p:sp>
        <p:nvSpPr>
          <p:cNvPr id="131" name="Google Shape;131;p21"/>
          <p:cNvSpPr txBox="1"/>
          <p:nvPr/>
        </p:nvSpPr>
        <p:spPr>
          <a:xfrm>
            <a:off x="914400" y="2152549"/>
            <a:ext cx="7315200" cy="8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32" name="Google Shape;132;p21"/>
          <p:cNvPicPr preferRelativeResize="0"/>
          <p:nvPr/>
        </p:nvPicPr>
        <p:blipFill>
          <a:blip r:embed="rId3">
            <a:alphaModFix/>
          </a:blip>
          <a:stretch>
            <a:fillRect/>
          </a:stretch>
        </p:blipFill>
        <p:spPr>
          <a:xfrm>
            <a:off x="265307" y="925764"/>
            <a:ext cx="3311100" cy="2507185"/>
          </a:xfrm>
          <a:prstGeom prst="rect">
            <a:avLst/>
          </a:prstGeom>
          <a:noFill/>
          <a:ln>
            <a:noFill/>
          </a:ln>
        </p:spPr>
      </p:pic>
      <p:sp>
        <p:nvSpPr>
          <p:cNvPr id="133" name="Google Shape;133;p21"/>
          <p:cNvSpPr txBox="1"/>
          <p:nvPr/>
        </p:nvSpPr>
        <p:spPr>
          <a:xfrm>
            <a:off x="411700" y="1346260"/>
            <a:ext cx="3018300" cy="166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t">
                <a:solidFill>
                  <a:schemeClr val="dk1"/>
                </a:solidFill>
                <a:highlight>
                  <a:srgbClr val="FFFFFF"/>
                </a:highlight>
              </a:rPr>
              <a:t>CHE COS’È</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it">
                <a:solidFill>
                  <a:schemeClr val="dk1"/>
                </a:solidFill>
                <a:highlight>
                  <a:srgbClr val="FFFFFF"/>
                </a:highlight>
              </a:rPr>
              <a:t>L’infezione da Papilloma Virus Umano (Hpv, Human Papilloma Virus) è un’infezione molto diffusa, trasmessa prevalentemente per via sessuale.</a:t>
            </a:r>
            <a:endParaRPr>
              <a:highlight>
                <a:srgbClr val="FFFFFF"/>
              </a:highlight>
            </a:endParaRPr>
          </a:p>
        </p:txBody>
      </p:sp>
      <p:sp>
        <p:nvSpPr>
          <p:cNvPr id="134" name="Google Shape;134;p21"/>
          <p:cNvSpPr txBox="1"/>
          <p:nvPr/>
        </p:nvSpPr>
        <p:spPr>
          <a:xfrm>
            <a:off x="265300" y="3630450"/>
            <a:ext cx="8633100" cy="14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Aver contratto l’HPV </a:t>
            </a:r>
            <a:r>
              <a:rPr lang="it" u="sng"/>
              <a:t>non</a:t>
            </a:r>
            <a:r>
              <a:rPr lang="it"/>
              <a:t> equivale a sviluppare un tumore.</a:t>
            </a:r>
            <a:endParaRPr/>
          </a:p>
          <a:p>
            <a:pPr marL="0" lvl="0" indent="0" algn="l" rtl="0">
              <a:spcBef>
                <a:spcPts val="0"/>
              </a:spcBef>
              <a:spcAft>
                <a:spcPts val="0"/>
              </a:spcAft>
              <a:buNone/>
            </a:pPr>
            <a:r>
              <a:rPr lang="it"/>
              <a:t>È importante ricordare che l’80% delle infezioni da HPV si risolve spontaneamente entro due anni dal contagio.Nel caso l’infezione persista, tuttavia, l’HPV può sviluppare diverse lesioni, benigne, pre-cancerose e maligne.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1462</Words>
  <Application>Microsoft Office PowerPoint</Application>
  <PresentationFormat>Presentazione su schermo (16:9)</PresentationFormat>
  <Paragraphs>95</Paragraphs>
  <Slides>12</Slides>
  <Notes>12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EB Garamond</vt:lpstr>
      <vt:lpstr>Calibri</vt:lpstr>
      <vt:lpstr>Economica</vt:lpstr>
      <vt:lpstr>Arial</vt:lpstr>
      <vt:lpstr>Roboto</vt:lpstr>
      <vt:lpstr>Amatic SC</vt:lpstr>
      <vt:lpstr>Times New Roman</vt:lpstr>
      <vt:lpstr>Simple Light</vt:lpstr>
      <vt:lpstr>Presentazione standard di PowerPoint</vt:lpstr>
      <vt:lpstr>Presentazione standard di PowerPoint</vt:lpstr>
      <vt:lpstr>ALCOL E GIOVANI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Brovelli Patrizia</cp:lastModifiedBy>
  <cp:revision>4</cp:revision>
  <dcterms:modified xsi:type="dcterms:W3CDTF">2021-06-10T10:09:49Z</dcterms:modified>
</cp:coreProperties>
</file>