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B Garamond" panose="00000500000000000000" pitchFamily="2" charset="0"/>
      <p:regular r:id="rId12"/>
      <p:bold r:id="rId13"/>
      <p:italic r:id="rId14"/>
      <p:boldItalic r:id="rId15"/>
    </p:embeddedFont>
    <p:embeddedFont>
      <p:font typeface="Impact" panose="020B0806030902050204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a035732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a035732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a03573254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a03573254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a03573254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a03573254_0_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a03573254_0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a03573254_0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7d9a6d0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7d9a6d0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7d9a6d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7d9a6d0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c80d5a6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c80d5a6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7d9a6d01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7d9a6d01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AUTO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2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l="38684"/>
          <a:stretch/>
        </p:blipFill>
        <p:spPr>
          <a:xfrm>
            <a:off x="2291" y="343975"/>
            <a:ext cx="1272100" cy="312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l="38684"/>
          <a:stretch/>
        </p:blipFill>
        <p:spPr>
          <a:xfrm>
            <a:off x="2291" y="1670719"/>
            <a:ext cx="1272100" cy="312880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84750" y="959700"/>
            <a:ext cx="5374500" cy="312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Legumi" TargetMode="External"/><Relationship Id="rId3" Type="http://schemas.openxmlformats.org/officeDocument/2006/relationships/hyperlink" Target="https://it.wikipedia.org/wiki/Cereali" TargetMode="External"/><Relationship Id="rId7" Type="http://schemas.openxmlformats.org/officeDocument/2006/relationships/hyperlink" Target="https://it.wikipedia.org/wiki/Pes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t.wikipedia.org/wiki/Olio_di_oliva" TargetMode="External"/><Relationship Id="rId5" Type="http://schemas.openxmlformats.org/officeDocument/2006/relationships/hyperlink" Target="https://it.wikipedia.org/wiki/Verdura" TargetMode="External"/><Relationship Id="rId10" Type="http://schemas.openxmlformats.org/officeDocument/2006/relationships/hyperlink" Target="https://it.wikipedia.org/wiki/Carne" TargetMode="External"/><Relationship Id="rId4" Type="http://schemas.openxmlformats.org/officeDocument/2006/relationships/hyperlink" Target="https://it.wikipedia.org/wiki/Frutta" TargetMode="External"/><Relationship Id="rId9" Type="http://schemas.openxmlformats.org/officeDocument/2006/relationships/hyperlink" Target="https://it.wikipedia.org/wiki/Uovo_(alimento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48000" y="0"/>
            <a:ext cx="4129500" cy="77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Alimentazione </a:t>
            </a:r>
            <a:endParaRPr>
              <a:solidFill>
                <a:schemeClr val="l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1884750" y="0"/>
            <a:ext cx="53745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L’alimentazione ha il compito di fornire all’organismo questi elementi: proteine, glucidi, lipidi, sali minerali, vitamine, acqua.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I macronutrienti sono glucidi, lipidi, acqua e proteine. I micronutrienti sono sali minerali e vitamine.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1164750" y="953550"/>
            <a:ext cx="3916800" cy="32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I glucidi semplici sono composti da una molecola.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I disaccaridi sono composti da due molecole.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I glucidi complessi sono composti da più molecole.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I polisaccaridi vengono digeriti in più tempo rispetto ai monosaccaridi. 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550" y="1853275"/>
            <a:ext cx="4062449" cy="32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2153550" y="85525"/>
            <a:ext cx="53745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I Lipidi svolgono una funzione energetica di termoregolazione e di veicolo per sostanze essenziali e di supporto. 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Le Proteine hanno funzione plastica ed enzimatica. 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Sono formate da Amminoacidi.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Le Vitamine hanno funzione protettiva e regolatrice e non forniscono energia.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I Sali Minerali sono fattori fondamentali per il buon funzionamento dell’organismo. Hanno anche una funzione plastica.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ctrTitle"/>
          </p:nvPr>
        </p:nvSpPr>
        <p:spPr>
          <a:xfrm>
            <a:off x="1967850" y="0"/>
            <a:ext cx="5374500" cy="22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L’Acqua è un alimento fondamentale. Non fornisce energia, ma è essenziale per la sopravvivenza dell’organismo. Quando avviene una carenza d’acqua nell’organismo si manifesta la Disidratazione.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943" y="2215800"/>
            <a:ext cx="5208308" cy="29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ctrTitle"/>
          </p:nvPr>
        </p:nvSpPr>
        <p:spPr>
          <a:xfrm>
            <a:off x="1400525" y="43350"/>
            <a:ext cx="7622400" cy="5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I vegetariani escludono dalla propria dieta la carne e il pesce; i vegani, invece, si astengono completamente da tutti gli alimenti di origine animale, quindi non mangiano neanche le uova, il latte e i suoi derivati e il miele.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lvl="0"/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La dieta mediterranea si fonda su alimenti il cui consumo è abituale in Paesi del bacino mediterraneo in una proporzione che privilegia </a:t>
            </a:r>
            <a:r>
              <a:rPr lang="it" sz="2400" dirty="0"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cereali</a:t>
            </a: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it" sz="2400" dirty="0"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frutta</a:t>
            </a: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it" sz="2400" dirty="0"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verdura</a:t>
            </a: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, noci, semi, </a:t>
            </a:r>
            <a:r>
              <a:rPr lang="it" sz="2400" dirty="0"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6"/>
              </a:rPr>
              <a:t>olio extravergine di oliva</a:t>
            </a: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, presenta un consumo quotidiano di latticini e un consumo moderato di </a:t>
            </a:r>
            <a:r>
              <a:rPr lang="it" sz="2400" dirty="0"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7"/>
              </a:rPr>
              <a:t>pesce</a:t>
            </a: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, carne bianca, </a:t>
            </a:r>
            <a:r>
              <a:rPr lang="it" sz="2400" dirty="0"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legumi</a:t>
            </a: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it" sz="2400" dirty="0"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9"/>
              </a:rPr>
              <a:t>uova</a:t>
            </a: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,  rispetto ad un più raro uso di </a:t>
            </a:r>
            <a:r>
              <a:rPr lang="it" sz="2400" dirty="0"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10"/>
              </a:rPr>
              <a:t>carni rosse</a:t>
            </a:r>
            <a:r>
              <a:rPr lang="it" sz="2400" dirty="0">
                <a:latin typeface="EB Garamond"/>
                <a:ea typeface="EB Garamond"/>
                <a:cs typeface="EB Garamond"/>
                <a:sym typeface="EB Garamond"/>
              </a:rPr>
              <a:t> e grassi animali e un consumo occasionale di </a:t>
            </a:r>
            <a:r>
              <a:rPr lang="it" sz="2400" dirty="0">
                <a:solidFill>
                  <a:schemeClr val="bg1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</a:rPr>
              <a:t>dolci.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ctrTitle"/>
          </p:nvPr>
        </p:nvSpPr>
        <p:spPr>
          <a:xfrm>
            <a:off x="73300" y="205946"/>
            <a:ext cx="2578500" cy="48614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it" sz="1400" dirty="0">
                <a:solidFill>
                  <a:srgbClr val="FFFFFF"/>
                </a:solidFill>
              </a:rPr>
              <a:t>La base </a:t>
            </a:r>
            <a:r>
              <a:rPr lang="it" sz="1400" b="1" dirty="0">
                <a:solidFill>
                  <a:srgbClr val="FFFFFF"/>
                </a:solidFill>
              </a:rPr>
              <a:t>della</a:t>
            </a:r>
            <a:r>
              <a:rPr lang="it" sz="1400" dirty="0">
                <a:solidFill>
                  <a:srgbClr val="FFFFFF"/>
                </a:solidFill>
              </a:rPr>
              <a:t> nostra </a:t>
            </a:r>
            <a:r>
              <a:rPr lang="it" sz="1400" b="1" dirty="0">
                <a:solidFill>
                  <a:srgbClr val="FFFFFF"/>
                </a:solidFill>
              </a:rPr>
              <a:t>alimentazione</a:t>
            </a:r>
            <a:r>
              <a:rPr lang="it" sz="1400" dirty="0">
                <a:solidFill>
                  <a:srgbClr val="FFFFFF"/>
                </a:solidFill>
              </a:rPr>
              <a:t> è composta da carboidrati (riso, pasta e cereali meglio se integrali), frutta e verdura. 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it" sz="1400" dirty="0">
                <a:solidFill>
                  <a:srgbClr val="FFFFFF"/>
                </a:solidFill>
              </a:rPr>
              <a:t>Ai </a:t>
            </a:r>
            <a:r>
              <a:rPr lang="it" sz="1400" b="1" dirty="0">
                <a:solidFill>
                  <a:srgbClr val="FFFFFF"/>
                </a:solidFill>
              </a:rPr>
              <a:t>livelli</a:t>
            </a:r>
            <a:r>
              <a:rPr lang="it" sz="1400" dirty="0">
                <a:solidFill>
                  <a:srgbClr val="FFFFFF"/>
                </a:solidFill>
              </a:rPr>
              <a:t> successivi, dopo i cibi che si consumano ogni giorno,  troviamo  pesce, carni bianche, uova, legumi che andrebbero alternati  durante la settimana.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it" sz="1400" dirty="0"/>
              <a:t>Quasi al </a:t>
            </a:r>
            <a:r>
              <a:rPr lang="it" sz="1400" dirty="0">
                <a:solidFill>
                  <a:srgbClr val="FFFFFF"/>
                </a:solidFill>
              </a:rPr>
              <a:t>vertice </a:t>
            </a:r>
            <a:r>
              <a:rPr lang="it" sz="1400" b="1" dirty="0">
                <a:solidFill>
                  <a:srgbClr val="FFFFFF"/>
                </a:solidFill>
              </a:rPr>
              <a:t>della piramide</a:t>
            </a:r>
            <a:r>
              <a:rPr lang="it" sz="1400" dirty="0">
                <a:solidFill>
                  <a:srgbClr val="FFFFFF"/>
                </a:solidFill>
              </a:rPr>
              <a:t> troviamo la carne rossa, che è da limitare, ancor di più se è lavorata. 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300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360BCC-7BB5-4C41-A136-B415936BA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92" y="152400"/>
            <a:ext cx="5703860" cy="4745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/>
        </p:nvSpPr>
        <p:spPr>
          <a:xfrm>
            <a:off x="1339200" y="693775"/>
            <a:ext cx="78048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Per prevenire delle malattie tipo il cancro </a:t>
            </a:r>
            <a:r>
              <a:rPr lang="it" sz="2400" dirty="0">
                <a:solidFill>
                  <a:schemeClr val="bg1"/>
                </a:solidFill>
                <a:latin typeface="EB Garamond"/>
                <a:ea typeface="EB Garamond"/>
                <a:cs typeface="EB Garamond"/>
                <a:sym typeface="EB Garamond"/>
              </a:rPr>
              <a:t>è importante </a:t>
            </a:r>
            <a:r>
              <a:rPr lang="it" sz="2400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adottare uno stile di vita giusto:</a:t>
            </a:r>
            <a:endParaRPr sz="2400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- bisogna mantenere un indice di massa corporea tra 18 e 24</a:t>
            </a:r>
            <a:endParaRPr sz="2400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-bisogna fare almeno mezz'ora di attività fisica tutti i giorni (fare camminate, andare in bicicletta). </a:t>
            </a:r>
            <a:endParaRPr sz="2400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-dobbiamo limitare il consumo degli alimenti con tante calorie e bevande zuccherate e alcoliche. </a:t>
            </a:r>
            <a:endParaRPr sz="2400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- limitare il consumo di carni rosse, soprattutto di quelle conservate.</a:t>
            </a:r>
            <a:endParaRPr sz="2400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-limitare il consumo di sale (non più di 5 g al giorno) </a:t>
            </a:r>
            <a:endParaRPr sz="2400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ctrTitle"/>
          </p:nvPr>
        </p:nvSpPr>
        <p:spPr>
          <a:xfrm>
            <a:off x="1884750" y="1007400"/>
            <a:ext cx="5374500" cy="31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5B0F00"/>
                </a:solidFill>
              </a:rPr>
              <a:t> </a:t>
            </a:r>
            <a:r>
              <a:rPr lang="it" sz="3600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Andrea,  Mattia,  Fabrizio, </a:t>
            </a:r>
            <a:endParaRPr sz="3600">
              <a:solidFill>
                <a:schemeClr val="lt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 Matilde, Bianca. </a:t>
            </a:r>
            <a:r>
              <a:rPr lang="it" sz="3600">
                <a:solidFill>
                  <a:srgbClr val="5B0F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3600">
              <a:solidFill>
                <a:srgbClr val="5B0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468</Words>
  <Application>Microsoft Office PowerPoint</Application>
  <PresentationFormat>Presentazione su schermo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Impact</vt:lpstr>
      <vt:lpstr>Arial</vt:lpstr>
      <vt:lpstr>EB Garamond</vt:lpstr>
      <vt:lpstr>Simple Light</vt:lpstr>
      <vt:lpstr>Alimentazione </vt:lpstr>
      <vt:lpstr>L’alimentazione ha il compito di fornire all’organismo questi elementi: proteine, glucidi, lipidi, sali minerali, vitamine, acqua. I macronutrienti sono glucidi, lipidi, acqua e proteine. I micronutrienti sono sali minerali e vitamine.</vt:lpstr>
      <vt:lpstr>I glucidi semplici sono composti da una molecola. I disaccaridi sono composti da due molecole. I glucidi complessi sono composti da più molecole. I polisaccaridi vengono digeriti in più tempo rispetto ai monosaccaridi.  </vt:lpstr>
      <vt:lpstr>I Lipidi svolgono una funzione energetica di termoregolazione e di veicolo per sostanze essenziali e di supporto.  Le Proteine hanno funzione plastica ed enzimatica.  Sono formate da Amminoacidi. Le Vitamine hanno funzione protettiva e regolatrice e non forniscono energia. I Sali Minerali sono fattori fondamentali per il buon funzionamento dell’organismo. Hanno anche una funzione plastica.</vt:lpstr>
      <vt:lpstr>L’Acqua è un alimento fondamentale. Non fornisce energia, ma è essenziale per la sopravvivenza dell’organismo. Quando avviene una carenza d’acqua nell’organismo si manifesta la Disidratazione.</vt:lpstr>
      <vt:lpstr>I vegetariani escludono dalla propria dieta la carne e il pesce; i vegani, invece, si astengono completamente da tutti gli alimenti di origine animale, quindi non mangiano neanche le uova, il latte e i suoi derivati e il miele. La dieta mediterranea si fonda su alimenti il cui consumo è abituale in Paesi del bacino mediterraneo in una proporzione che privilegia cereali, frutta, verdura, noci, semi, olio extravergine di oliva, presenta un consumo quotidiano di latticini e un consumo moderato di pesce, carne bianca, legumi, uova,  rispetto ad un più raro uso di carni rosse e grassi animali e un consumo occasionale di dolci.</vt:lpstr>
      <vt:lpstr>La base della nostra alimentazione è composta da carboidrati (riso, pasta e cereali meglio se integrali), frutta e verdura.  Ai livelli successivi, dopo i cibi che si consumano ogni giorno,  troviamo  pesce, carni bianche, uova, legumi che andrebbero alternati  durante la settimana. Quasi al vertice della piramide troviamo la carne rossa, che è da limitare, ancor di più se è lavorata.  </vt:lpstr>
      <vt:lpstr>Presentazione standard di PowerPoint</vt:lpstr>
      <vt:lpstr> Andrea,  Mattia,  Fabrizio,   Matilde, Bianca.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Alimentazione </dc:title>
  <cp:lastModifiedBy>Brovelli Patrizia</cp:lastModifiedBy>
  <cp:revision>32</cp:revision>
  <dcterms:modified xsi:type="dcterms:W3CDTF">2021-06-10T15:32:49Z</dcterms:modified>
</cp:coreProperties>
</file>