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omfortaa" panose="020B0604020202020204" charset="0"/>
      <p:regular r:id="rId11"/>
      <p:bold r:id="rId12"/>
    </p:embeddedFont>
    <p:embeddedFont>
      <p:font typeface="Georgia" panose="02040502050405020303" pitchFamily="18" charset="0"/>
      <p:regular r:id="rId13"/>
      <p:bold r:id="rId14"/>
      <p:italic r:id="rId15"/>
      <p:boldItalic r:id="rId16"/>
    </p:embeddedFont>
    <p:embeddedFont>
      <p:font typeface="Pacifico" panose="020B0604020202020204" charset="0"/>
      <p:regular r:id="rId17"/>
    </p:embeddedFont>
    <p:embeddedFont>
      <p:font typeface="Raleway" panose="020B0604020202020204" charset="0"/>
      <p:regular r:id="rId18"/>
      <p:bold r:id="rId19"/>
      <p:italic r:id="rId20"/>
      <p:boldItalic r:id="rId21"/>
    </p:embeddedFont>
    <p:embeddedFont>
      <p:font typeface="Raleway Thin" panose="020B060402020202020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velli Patrizia" initials="BP" lastIdx="1" clrIdx="0">
    <p:extLst>
      <p:ext uri="{19B8F6BF-5375-455C-9EA6-DF929625EA0E}">
        <p15:presenceInfo xmlns:p15="http://schemas.microsoft.com/office/powerpoint/2012/main" userId="S::Patrizia.Brovelli@airc.it::f107b458-1710-42e6-a667-ceecbbf2c6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29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5020b8e18acf0a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5020b8e18acf0a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b15504c4c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b15504c4c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b15504c4c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b15504c4c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9d72cfa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9d72cfa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b14a44a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b14a44a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b14a447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b14a447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b15504c4c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b15504c4c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5100" y="219725"/>
            <a:ext cx="8778900" cy="933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hyperlink" Target="http://www.youtube.com/watch?v=MEKXK_MtEbI" TargetMode="Externa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182550" y="-39975"/>
            <a:ext cx="8778900" cy="9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PROGETTO DI EDUCAZIONE TRA PARI IO CI SONO!</a:t>
            </a:r>
            <a:endParaRPr b="1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0" y="4710600"/>
            <a:ext cx="39492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Cristofani Luna, Luciani Gemma, Landi Elena, Grida Giulia, Galo Iris</a:t>
            </a:r>
            <a:endParaRPr sz="1000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69" name="Google Shape;69;p13" descr="airc_it (@AIRC_it) | Twit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3325" y="3802825"/>
            <a:ext cx="1340675" cy="13406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3663150" y="893625"/>
            <a:ext cx="18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AIRC nelle scuole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154300" y="1151525"/>
            <a:ext cx="2132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IL CANCRO</a:t>
            </a:r>
            <a:endParaRPr sz="2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2" name="Google Shape;72;p13" descr="TSN Pescia Campionati Italiani Milano"/>
          <p:cNvPicPr preferRelativeResize="0"/>
          <p:nvPr/>
        </p:nvPicPr>
        <p:blipFill rotWithShape="1">
          <a:blip r:embed="rId4">
            <a:alphaModFix/>
          </a:blip>
          <a:srcRect l="32673" t="17286" r="15943" b="30089"/>
          <a:stretch/>
        </p:blipFill>
        <p:spPr>
          <a:xfrm>
            <a:off x="7358900" y="1051225"/>
            <a:ext cx="1340675" cy="24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1125" y="2070725"/>
            <a:ext cx="1858632" cy="247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9175" y="1978825"/>
            <a:ext cx="2132100" cy="1420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801175"/>
            <a:ext cx="2269800" cy="134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60200" y="3275850"/>
            <a:ext cx="1530926" cy="153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CHE COSA É IL CANCRO</a:t>
            </a: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94" y="1855462"/>
            <a:ext cx="2833699" cy="19647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2999700" y="1855450"/>
            <a:ext cx="6144300" cy="15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dirty="0"/>
              <a:t>Il </a:t>
            </a:r>
            <a:r>
              <a:rPr lang="it" sz="1300" b="1" u="sng" dirty="0"/>
              <a:t>cancro</a:t>
            </a:r>
            <a:r>
              <a:rPr lang="it" sz="1300" dirty="0"/>
              <a:t> è una malattia genetica.</a:t>
            </a: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dirty="0"/>
              <a:t>Nel corso della vita, le nostre cellule accumulano spontaneamente mutazioni sporadiche nei geni. La maggior parte non causa problemi, ma alcune possono dare origine a un tumore. Le mutazioni sono dovute a errori casuali durante la replicazione del DNA, all'esposizione a fattori di rischio non modificabili </a:t>
            </a:r>
            <a:r>
              <a:rPr lang="it" sz="1300" dirty="0">
                <a:solidFill>
                  <a:schemeClr val="bg2"/>
                </a:solidFill>
              </a:rPr>
              <a:t>o </a:t>
            </a:r>
            <a:r>
              <a:rPr lang="it" sz="1300" dirty="0"/>
              <a:t>modificabili, come gli stili di vita poco salutari. Poiché queste mutazioni non sono ereditarie sono dette acquisite.</a:t>
            </a:r>
            <a:endParaRPr sz="1300" dirty="0"/>
          </a:p>
        </p:txBody>
      </p:sp>
      <p:sp>
        <p:nvSpPr>
          <p:cNvPr id="84" name="Google Shape;84;p14"/>
          <p:cNvSpPr txBox="1"/>
          <p:nvPr/>
        </p:nvSpPr>
        <p:spPr>
          <a:xfrm>
            <a:off x="82850" y="3803475"/>
            <a:ext cx="30000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è un problema complesso che si manifesta in tanti tumori diversi a seconda dell’organo colpito, delle cellule e delle molecole coinvolte.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  </a:t>
            </a:r>
            <a:endParaRPr dirty="0"/>
          </a:p>
        </p:txBody>
      </p:sp>
      <p:sp>
        <p:nvSpPr>
          <p:cNvPr id="85" name="Google Shape;85;p14"/>
          <p:cNvSpPr txBox="1"/>
          <p:nvPr/>
        </p:nvSpPr>
        <p:spPr>
          <a:xfrm>
            <a:off x="2999700" y="3303075"/>
            <a:ext cx="5571600" cy="1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u="sng" dirty="0"/>
              <a:t>LE CAUSE</a:t>
            </a:r>
            <a:endParaRPr sz="1100"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/>
              <a:t>Tutti i tumori hanno origine da una cellula. Nei tessuti normali le cellule si riproducono dividendosi, in modo da sopperire alle varie necessità dell'organismo: far crescere l'organismo intero o una sua parte, oppure rimpiazzare le cellule morte o danneggiate, ma fermandosi quando l’esigenza di crescita, riparazione o sostituzione è cessata.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/>
              <a:t>Nei tumori questo delicato equilibrio, governato dai messaggi chimici inviati da una cellula all'altra e dai geni che si trovano nel DNA, è compromesso. La cellula continua a riprodursi senza freni e vengono meno anche i processi con cui le cellule danneggiate vanno incontro a una morte programmata, detta apoptosi.</a:t>
            </a:r>
            <a:endParaRPr sz="1100" dirty="0"/>
          </a:p>
        </p:txBody>
      </p:sp>
      <p:sp>
        <p:nvSpPr>
          <p:cNvPr id="86" name="Google Shape;86;p14"/>
          <p:cNvSpPr txBox="1"/>
          <p:nvPr/>
        </p:nvSpPr>
        <p:spPr>
          <a:xfrm>
            <a:off x="8144669" y="4747200"/>
            <a:ext cx="30000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Pacifico"/>
                <a:ea typeface="Pacifico"/>
                <a:cs typeface="Pacifico"/>
                <a:sym typeface="Pacifico"/>
              </a:rPr>
              <a:t>Galo Iris</a:t>
            </a:r>
            <a:endParaRPr sz="12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778500" y="146550"/>
            <a:ext cx="75870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I NUMERI DEL CANCRO IN ITALIA 2020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1486800" y="861750"/>
            <a:ext cx="6170400" cy="3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2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377.000 casi stimati in Italia nel 2019         195.000 negli uomini 182.000 nelle donne </a:t>
            </a:r>
            <a:endParaRPr sz="12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cxnSp>
        <p:nvCxnSpPr>
          <p:cNvPr id="93" name="Google Shape;93;p15"/>
          <p:cNvCxnSpPr/>
          <p:nvPr/>
        </p:nvCxnSpPr>
        <p:spPr>
          <a:xfrm flipH="1">
            <a:off x="479475" y="1882625"/>
            <a:ext cx="9900" cy="249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5"/>
          <p:cNvCxnSpPr/>
          <p:nvPr/>
        </p:nvCxnSpPr>
        <p:spPr>
          <a:xfrm>
            <a:off x="2007500" y="1877675"/>
            <a:ext cx="0" cy="250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15"/>
          <p:cNvCxnSpPr/>
          <p:nvPr/>
        </p:nvCxnSpPr>
        <p:spPr>
          <a:xfrm>
            <a:off x="3468225" y="1832375"/>
            <a:ext cx="0" cy="250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15"/>
          <p:cNvSpPr txBox="1"/>
          <p:nvPr/>
        </p:nvSpPr>
        <p:spPr>
          <a:xfrm>
            <a:off x="109900" y="1882625"/>
            <a:ext cx="466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Raleway Thin"/>
                <a:ea typeface="Raleway Thin"/>
                <a:cs typeface="Raleway Thin"/>
                <a:sym typeface="Raleway Thin"/>
              </a:rPr>
              <a:t>#</a:t>
            </a:r>
            <a:endParaRPr sz="12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Raleway Thin"/>
                <a:ea typeface="Raleway Thin"/>
                <a:cs typeface="Raleway Thin"/>
                <a:sym typeface="Raleway Thin"/>
              </a:rPr>
              <a:t>1</a:t>
            </a:r>
            <a:endParaRPr sz="12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Raleway Thin"/>
                <a:ea typeface="Raleway Thin"/>
                <a:cs typeface="Raleway Thin"/>
                <a:sym typeface="Raleway Thin"/>
              </a:rPr>
              <a:t>2</a:t>
            </a:r>
            <a:endParaRPr sz="12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Raleway Thin"/>
                <a:ea typeface="Raleway Thin"/>
                <a:cs typeface="Raleway Thin"/>
                <a:sym typeface="Raleway Thin"/>
              </a:rPr>
              <a:t>3</a:t>
            </a:r>
            <a:endParaRPr sz="12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Raleway Thin"/>
                <a:ea typeface="Raleway Thin"/>
                <a:cs typeface="Raleway Thin"/>
                <a:sym typeface="Raleway Thin"/>
              </a:rPr>
              <a:t>4</a:t>
            </a:r>
            <a:endParaRPr sz="12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Raleway Thin"/>
                <a:ea typeface="Raleway Thin"/>
                <a:cs typeface="Raleway Thin"/>
                <a:sym typeface="Raleway Thin"/>
              </a:rPr>
              <a:t>5</a:t>
            </a:r>
            <a:endParaRPr sz="12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576700" y="1877675"/>
            <a:ext cx="688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Raleway Thin"/>
                <a:ea typeface="Raleway Thin"/>
                <a:cs typeface="Raleway Thin"/>
                <a:sym typeface="Raleway Thin"/>
              </a:rPr>
              <a:t>        UOMINI                        DONNE                  POPOLAZIONE </a:t>
            </a:r>
            <a:endParaRPr sz="12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576700" y="2456725"/>
            <a:ext cx="3995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Raleway Thin"/>
                <a:ea typeface="Raleway Thin"/>
                <a:cs typeface="Raleway Thin"/>
                <a:sym typeface="Raleway Thin"/>
              </a:rPr>
              <a:t>         prostata                        mammella                   mammella </a:t>
            </a:r>
            <a:endParaRPr sz="11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576700" y="2810725"/>
            <a:ext cx="4267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Raleway Thin"/>
                <a:ea typeface="Raleway Thin"/>
                <a:cs typeface="Raleway Thin"/>
                <a:sym typeface="Raleway Thin"/>
              </a:rPr>
              <a:t>         polmone                       colon-retto                  colon-retto</a:t>
            </a:r>
            <a:endParaRPr sz="11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576700" y="3164725"/>
            <a:ext cx="4067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Raleway Thin"/>
                <a:ea typeface="Raleway Thin"/>
                <a:cs typeface="Raleway Thin"/>
                <a:sym typeface="Raleway Thin"/>
              </a:rPr>
              <a:t>        colon-retto                      polmone                      polmone </a:t>
            </a:r>
            <a:endParaRPr sz="11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576700" y="3518725"/>
            <a:ext cx="4117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Raleway Thin"/>
                <a:ea typeface="Raleway Thin"/>
                <a:cs typeface="Raleway Thin"/>
                <a:sym typeface="Raleway Thin"/>
              </a:rPr>
              <a:t>         vescica                            tiroide                           prostata</a:t>
            </a:r>
            <a:endParaRPr sz="11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576575" y="3872725"/>
            <a:ext cx="4117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Raleway Thin"/>
                <a:ea typeface="Raleway Thin"/>
                <a:cs typeface="Raleway Thin"/>
                <a:sym typeface="Raleway Thin"/>
              </a:rPr>
              <a:t>  rene e vie urinarie          corpo dell’utero                 vescica  </a:t>
            </a:r>
            <a:endParaRPr sz="11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370725" y="1766375"/>
            <a:ext cx="18576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CC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aleway Thin"/>
              <a:buChar char="●"/>
            </a:pPr>
            <a:r>
              <a:rPr lang="it" sz="1100">
                <a:latin typeface="Raleway Thin"/>
                <a:ea typeface="Raleway Thin"/>
                <a:cs typeface="Raleway Thin"/>
                <a:sym typeface="Raleway Thin"/>
              </a:rPr>
              <a:t>85-90% cancro ai polmoni causato dal fumo </a:t>
            </a:r>
            <a:endParaRPr sz="11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aleway Thin"/>
              <a:buChar char="●"/>
            </a:pPr>
            <a:r>
              <a:rPr lang="it" sz="1100">
                <a:latin typeface="Raleway Thin"/>
                <a:ea typeface="Raleway Thin"/>
                <a:cs typeface="Raleway Thin"/>
                <a:sym typeface="Raleway Thin"/>
              </a:rPr>
              <a:t>8% causa virale </a:t>
            </a:r>
            <a:endParaRPr sz="11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aleway Thin"/>
              <a:buChar char="●"/>
            </a:pPr>
            <a:r>
              <a:rPr lang="it" sz="1100">
                <a:latin typeface="Raleway Thin"/>
                <a:ea typeface="Raleway Thin"/>
                <a:cs typeface="Raleway Thin"/>
                <a:sym typeface="Raleway Thin"/>
              </a:rPr>
              <a:t>63% diagnosi su donne 54% su uomini </a:t>
            </a:r>
            <a:endParaRPr sz="11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aleway Thin"/>
              <a:buChar char="●"/>
            </a:pPr>
            <a:r>
              <a:rPr lang="it" sz="1100">
                <a:latin typeface="Raleway Thin"/>
                <a:ea typeface="Raleway Thin"/>
                <a:cs typeface="Raleway Thin"/>
                <a:sym typeface="Raleway Thin"/>
              </a:rPr>
              <a:t>3.6 milioni vivono dopo la diagnosi </a:t>
            </a:r>
            <a:endParaRPr sz="11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7725900" y="1603625"/>
            <a:ext cx="141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       CAUSE </a:t>
            </a:r>
            <a:endParaRPr b="1">
              <a:solidFill>
                <a:srgbClr val="CC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8209625" y="4804800"/>
            <a:ext cx="1418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latin typeface="Pacifico"/>
                <a:ea typeface="Pacifico"/>
                <a:cs typeface="Pacifico"/>
                <a:sym typeface="Pacifico"/>
              </a:rPr>
              <a:t>Landi Elena </a:t>
            </a:r>
            <a:endParaRPr sz="10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06" name="Google Shape;106;p15" descr="Fumare è una scelta libera: risarcimento negato per il tumore"/>
          <p:cNvPicPr preferRelativeResize="0"/>
          <p:nvPr/>
        </p:nvPicPr>
        <p:blipFill rotWithShape="1">
          <a:blip r:embed="rId3">
            <a:alphaModFix/>
          </a:blip>
          <a:srcRect t="23187" r="6182" b="26084"/>
          <a:stretch/>
        </p:blipFill>
        <p:spPr>
          <a:xfrm>
            <a:off x="5151596" y="1347773"/>
            <a:ext cx="1913580" cy="76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2372000" y="4226725"/>
            <a:ext cx="73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1 su 3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882575" y="4226725"/>
            <a:ext cx="73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1 su 2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09" name="Google Shape;109;p15" descr="Cancro al seno obbiettivo 100% di sopravvivenza per AIRC. Come combatterlo  insieme!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217" y="2389213"/>
            <a:ext cx="1725683" cy="971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5"/>
          <p:cNvCxnSpPr/>
          <p:nvPr/>
        </p:nvCxnSpPr>
        <p:spPr>
          <a:xfrm>
            <a:off x="4477450" y="2640900"/>
            <a:ext cx="928800" cy="1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15"/>
          <p:cNvCxnSpPr/>
          <p:nvPr/>
        </p:nvCxnSpPr>
        <p:spPr>
          <a:xfrm rot="10800000">
            <a:off x="7160825" y="2157350"/>
            <a:ext cx="499500" cy="17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" name="Google Shape;112;p15"/>
          <p:cNvSpPr txBox="1"/>
          <p:nvPr/>
        </p:nvSpPr>
        <p:spPr>
          <a:xfrm>
            <a:off x="4608388" y="3849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5" descr="Secondo voi quante donne sopravvivevano al tumore del seno 40 anni fa e quante oggi?&#10;Lo abbiamo chiesto a 50 donne. #NastroRosaAIRC&#10;Non fermiamoci qui, dona ora per arrivare al 100% di sopravvivenza.&#10;&#10;Ogni giorno 135 donne in Italia scoprono di avere un tumore al seno e iniziano un percorso di cura e di coraggio. &#10;Grazie ai progressi della ricerca, la sopravvivenza a 5 anni dalla diagnosi è aumentata all’87%* ed è migliorata la qualità di vita di molte donne, ma non possiamo fermarci qui. &#10;AIRC, da oltre 50 anni il principale polo privato di finanziamento della ricerca oncologica italiana, ha fatto della lotta al tumore al seno una delle battaglie più importanti, destinando solo negli ultimi 5 anni oltre 50 milioni di euro alla ricerca in questo ambito.&#10;&#10;I ricercatori lavorano quotidianamente per trovare risposte anche per le donne che affrontano le forme più gravi di questa neoplasia e che non rispondono alle cure oggi disponibili.&#10;Per questo AIRC ha scelto come simbolo della Campagna un nastro rosa incompleto a rappresentare il suo impegno per una sfida più grande: puntare al 100% di sopravvivenza al tumore al seno.&#10;&#10;Per info: https://nastrorosa.it/" title="Tumore al seno, non fermiamoci qui | Nastro Rosa AIRC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9525" y="3503375"/>
            <a:ext cx="2005876" cy="1504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2126400" y="390500"/>
            <a:ext cx="48912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TUMORI PIÙ FREQUENTI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5051400" y="1783675"/>
            <a:ext cx="3637500" cy="27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50">
                <a:solidFill>
                  <a:srgbClr val="4A86E8"/>
                </a:solidFill>
                <a:latin typeface="Raleway Thin"/>
                <a:ea typeface="Raleway Thin"/>
                <a:cs typeface="Raleway Thin"/>
                <a:sym typeface="Raleway Thin"/>
              </a:rPr>
              <a:t>                           </a:t>
            </a:r>
            <a:endParaRPr sz="2300">
              <a:solidFill>
                <a:srgbClr val="4A86E8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PROSTATA: 36.000 casi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POLMONE: 27.500 casi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COLON-RETTO: 23.400 casi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VESCICA: 20.550 casi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RENE E VIE URINARIE: 9.000 casi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FEGATO: 9.000 casi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STOMACO: 8.400 casi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CUTE: 8.100 casi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VIE AERODIGESTIVE: 7.200 casi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LINFOMA NON-HODGKIN: 7.00 casi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20" name="Google Shape;120;p16" descr="Attualità sui tumori della mammella: specialisti a confronto - GV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00" y="316375"/>
            <a:ext cx="1625475" cy="10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 descr="Tumore alla prostata: fattori di rischio, sintomi, diagnosi, cura"/>
          <p:cNvPicPr preferRelativeResize="0"/>
          <p:nvPr/>
        </p:nvPicPr>
        <p:blipFill rotWithShape="1">
          <a:blip r:embed="rId4">
            <a:alphaModFix/>
          </a:blip>
          <a:srcRect l="6199" r="4856"/>
          <a:stretch/>
        </p:blipFill>
        <p:spPr>
          <a:xfrm>
            <a:off x="7513550" y="263000"/>
            <a:ext cx="1533300" cy="13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8049850" y="47440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latin typeface="Pacifico"/>
                <a:ea typeface="Pacifico"/>
                <a:cs typeface="Pacifico"/>
                <a:sym typeface="Pacifico"/>
              </a:rPr>
              <a:t>Landi Elena 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449450" y="2217250"/>
            <a:ext cx="39549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MAMMELLE: 55.000 casi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COLON-RETTO: 20.200 casi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POLMONE: 13.300 casi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TIROIDE: 9.800 casi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UTERO: 8.300 casi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PANCREAS: 7.400 casi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CUTE: 6.700 casi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LINFOMA NON-HODGKIN: 6.100 casi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STOMACO: 6.100 casi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it">
                <a:latin typeface="Raleway Thin"/>
                <a:ea typeface="Raleway Thin"/>
                <a:cs typeface="Raleway Thin"/>
                <a:sym typeface="Raleway Thin"/>
              </a:rPr>
              <a:t>OVAIO: 5.100 casi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1607975" y="1601650"/>
            <a:ext cx="93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DB0BD8"/>
                </a:solidFill>
                <a:latin typeface="Pacifico"/>
                <a:ea typeface="Pacifico"/>
                <a:cs typeface="Pacifico"/>
                <a:sym typeface="Pacifico"/>
              </a:rPr>
              <a:t>             DONNE </a:t>
            </a:r>
            <a:endParaRPr>
              <a:solidFill>
                <a:srgbClr val="DB0BD8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6112250" y="1601650"/>
            <a:ext cx="1048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258F0"/>
                </a:solidFill>
                <a:latin typeface="Pacifico"/>
                <a:ea typeface="Pacifico"/>
                <a:cs typeface="Pacifico"/>
                <a:sym typeface="Pacifico"/>
              </a:rPr>
              <a:t>                            UOMINI</a:t>
            </a:r>
            <a:endParaRPr>
              <a:solidFill>
                <a:srgbClr val="0258F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26" name="Google Shape;126;p16" descr="NASTRO ROSA AIRC"/>
          <p:cNvPicPr preferRelativeResize="0"/>
          <p:nvPr/>
        </p:nvPicPr>
        <p:blipFill rotWithShape="1">
          <a:blip r:embed="rId5">
            <a:alphaModFix/>
          </a:blip>
          <a:srcRect r="41107"/>
          <a:stretch/>
        </p:blipFill>
        <p:spPr>
          <a:xfrm>
            <a:off x="3523200" y="1509804"/>
            <a:ext cx="1048800" cy="1399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FATTORI DI RISCHIO DEL CANCRO</a:t>
            </a: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dirty="0">
                <a:solidFill>
                  <a:srgbClr val="000000"/>
                </a:solidFill>
              </a:rPr>
              <a:t>1. L’età: L’invecchiamento è il più importante rischio per il cancro: i tumori si sviluppano maggiormente in tarda età.</a:t>
            </a:r>
            <a:endParaRPr sz="13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 dirty="0">
                <a:solidFill>
                  <a:srgbClr val="000000"/>
                </a:solidFill>
              </a:rPr>
              <a:t>2. Fattori ereditari: con i geni non si può trasmettere la malattia, ma solo una maggiore predisposizione a svilupparla.</a:t>
            </a:r>
            <a:endParaRPr sz="13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 dirty="0">
                <a:solidFill>
                  <a:srgbClr val="000000"/>
                </a:solidFill>
              </a:rPr>
              <a:t>3. Fattori ambientali: ci sono diversi elementi che favoriscono la comparsa della malattia; per esempio certi minerali o agenti infettivi, prodotti chimici, radiazioni ionizzanti. Alcuni più importanti: inquinamento, agenti chimici, agenti fisici, agenti infettivi.</a:t>
            </a:r>
            <a:endParaRPr sz="13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300" dirty="0">
                <a:solidFill>
                  <a:srgbClr val="000000"/>
                </a:solidFill>
              </a:rPr>
              <a:t>4. Stili di vita: alcuni fattori legati agli stili di vita possono aumentare le probabilità di sviluppare la malattia, per esempio il fumo, sole e raggi ultravioletti, alcol, alimentazione, obesità, sedentarietà. </a:t>
            </a:r>
            <a:endParaRPr sz="1300" dirty="0">
              <a:solidFill>
                <a:srgbClr val="000000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8286300" y="4629275"/>
            <a:ext cx="857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latin typeface="Pacifico"/>
                <a:ea typeface="Pacifico"/>
                <a:cs typeface="Pacifico"/>
                <a:sym typeface="Pacifico"/>
              </a:rPr>
              <a:t>                                                                 Giulia Grida</a:t>
            </a:r>
            <a:endParaRPr sz="10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PERCHÉ NON È STATA ANCORA TROVATA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“LA CURA CONTRO IL CANCRO”?</a:t>
            </a: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471900" y="1812975"/>
            <a:ext cx="8222100" cy="32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CANCRO</a:t>
            </a:r>
            <a:r>
              <a:rPr lang="it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non è una malattia, ma centinaia di malattie diverse.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8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8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ogni tipologia di tumore ci sono diverse terapie </a:t>
            </a:r>
            <a:endParaRPr sz="148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8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specifiche che risultano efficaci per QUELLA tipologia di tumore ma non per altre.</a:t>
            </a:r>
            <a:endParaRPr sz="148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il passare del tempo il tumore muta, sfugge così alle terapie.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cancro non viene curato esclusivamente in base all’organo che colpisce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 in base alle sue caratteristiche molecolari.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Visto la sua complessità e visto che è sempre in evoluzione non è semplice trovare una </a:t>
            </a:r>
            <a:r>
              <a:rPr lang="it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cura definitiva.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La cura per ogni tumore è prima di tutto la ricerca, per questo è fondamentale non interrompere e investire in ciò che può portare alla cura definitiva.</a:t>
            </a:r>
            <a:endParaRPr sz="16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364" dirty="0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                                                                                                                                                                                                        </a:t>
            </a:r>
            <a:r>
              <a:rPr lang="it" sz="1353" dirty="0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Luna Cristofani</a:t>
            </a:r>
            <a:endParaRPr sz="1353" dirty="0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9074" y="2084099"/>
            <a:ext cx="2274925" cy="135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/>
        </p:nvSpPr>
        <p:spPr>
          <a:xfrm>
            <a:off x="141500" y="2223125"/>
            <a:ext cx="86196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Il DNA è una molecola molto fragile. Se viene a formarsi una danno, ed esso non viene riparato, la cellula può acquisire delle alterazioni sul suo DNA.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700" y="2881750"/>
            <a:ext cx="2711834" cy="203387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/>
        </p:nvSpPr>
        <p:spPr>
          <a:xfrm>
            <a:off x="3021450" y="2976600"/>
            <a:ext cx="48201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I tumori si sviluppano nel corso del tempo proprio da queste cellule, che non svolgono più il loro ruolo all’interno dell’organismo.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3021450" y="3690450"/>
            <a:ext cx="42744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I vari meccanismi di riparazioni a questi danni sono quindi la prima linea di difesa.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RIPARAZIONE DEL DNA</a:t>
            </a: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1900200" y="1790825"/>
            <a:ext cx="53436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400" b="1" dirty="0">
                <a:solidFill>
                  <a:srgbClr val="000000"/>
                </a:solidFill>
              </a:rPr>
              <a:t>QUAL E’ IL RAPPORTO TRA DANNO AL DNA E CANCRO?</a:t>
            </a:r>
            <a:endParaRPr sz="1400" b="1" dirty="0">
              <a:solidFill>
                <a:srgbClr val="000000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8055900" y="4734075"/>
            <a:ext cx="1088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latin typeface="Pacifico"/>
                <a:ea typeface="Pacifico"/>
                <a:cs typeface="Pacifico"/>
                <a:sym typeface="Pacifico"/>
              </a:rPr>
              <a:t>Luciani Gemma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/>
        </p:nvSpPr>
        <p:spPr>
          <a:xfrm>
            <a:off x="343050" y="1748150"/>
            <a:ext cx="84579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IN CHE MODO I MECCANISMI DI RIPARAZIONE POSSO RESISTERE ALLA CHEMIOTERAPIA?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2738450" y="3160825"/>
            <a:ext cx="60447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Questi sistemi di riparazione al danno sono molto importanti per preservare il DNA, tuttavia il tumore può utilizzarli anche per assicurare la propria sopravvivenza.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00" y="3054800"/>
            <a:ext cx="2352549" cy="156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/>
          <p:nvPr/>
        </p:nvSpPr>
        <p:spPr>
          <a:xfrm>
            <a:off x="2738450" y="3945575"/>
            <a:ext cx="5658900" cy="10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Diventa fondamentale capire quindi come questi sistemi di riparazione funzionino, e come il cancro può usarli contro il nostro interesse.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202100" y="2260700"/>
            <a:ext cx="76800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Per uccidere una cellula tumorale è necessario colpire il suo punto più debole: il DNA, che è in un certo senso il cervello della cellula. Per questo motivo la chemioterapia interviene in molti casi su esso.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1" name="Google Shape;161;p20"/>
          <p:cNvSpPr txBox="1"/>
          <p:nvPr/>
        </p:nvSpPr>
        <p:spPr>
          <a:xfrm>
            <a:off x="8055900" y="4744175"/>
            <a:ext cx="1088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latin typeface="Pacifico"/>
                <a:ea typeface="Pacifico"/>
                <a:cs typeface="Pacifico"/>
                <a:sym typeface="Pacifico"/>
              </a:rPr>
              <a:t>Luciani Gemma</a:t>
            </a: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RIPARAZIONE DEL DNA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E035AD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905</Words>
  <Application>Microsoft Office PowerPoint</Application>
  <PresentationFormat>Presentazione su schermo (16:9)</PresentationFormat>
  <Paragraphs>104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Comfortaa</vt:lpstr>
      <vt:lpstr>Arial</vt:lpstr>
      <vt:lpstr>Roboto</vt:lpstr>
      <vt:lpstr>Pacifico</vt:lpstr>
      <vt:lpstr>Georgia</vt:lpstr>
      <vt:lpstr>Raleway Thin</vt:lpstr>
      <vt:lpstr>Raleway</vt:lpstr>
      <vt:lpstr>Material</vt:lpstr>
      <vt:lpstr>PROGETTO DI EDUCAZIONE TRA PARI IO CI SONO!</vt:lpstr>
      <vt:lpstr>                CHE COSA É IL CANCRO</vt:lpstr>
      <vt:lpstr>I NUMERI DEL CANCRO IN ITALIA 2020</vt:lpstr>
      <vt:lpstr>I TUMORI PIÙ FREQUENTI</vt:lpstr>
      <vt:lpstr>FATTORI DI RISCHIO DEL CANCRO</vt:lpstr>
      <vt:lpstr>PERCHÉ NON È STATA ANCORA TROVATA  “LA CURA CONTRO IL CANCRO”?</vt:lpstr>
      <vt:lpstr>RIPARAZIONE DEL DNA</vt:lpstr>
      <vt:lpstr>RIPARAZIONE DEL DNA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DI EDUCAZIONE TRA PARI IO CI SONO!</dc:title>
  <cp:lastModifiedBy>Brovelli Patrizia</cp:lastModifiedBy>
  <cp:revision>8</cp:revision>
  <dcterms:modified xsi:type="dcterms:W3CDTF">2021-06-10T12:03:57Z</dcterms:modified>
</cp:coreProperties>
</file>