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1701463"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686">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A/ClfyDUwVkCoutGBkCFDC7lq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420" y="96"/>
      </p:cViewPr>
      <p:guideLst>
        <p:guide orient="horz" pos="2160"/>
        <p:guide pos="36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2:notes"/>
          <p:cNvSpPr>
            <a:spLocks noGrp="1" noRot="1" noChangeAspect="1"/>
          </p:cNvSpPr>
          <p:nvPr>
            <p:ph type="sldImg" idx="2"/>
          </p:nvPr>
        </p:nvSpPr>
        <p:spPr>
          <a:xfrm>
            <a:off x="504825" y="685800"/>
            <a:ext cx="5848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6:notes"/>
          <p:cNvSpPr>
            <a:spLocks noGrp="1" noRot="1" noChangeAspect="1"/>
          </p:cNvSpPr>
          <p:nvPr>
            <p:ph type="sldImg" idx="2"/>
          </p:nvPr>
        </p:nvSpPr>
        <p:spPr>
          <a:xfrm>
            <a:off x="504825" y="685800"/>
            <a:ext cx="5848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25:notes"/>
          <p:cNvSpPr>
            <a:spLocks noGrp="1" noRot="1" noChangeAspect="1"/>
          </p:cNvSpPr>
          <p:nvPr>
            <p:ph type="sldImg" idx="2"/>
          </p:nvPr>
        </p:nvSpPr>
        <p:spPr>
          <a:xfrm>
            <a:off x="504825" y="685800"/>
            <a:ext cx="5848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28:notes"/>
          <p:cNvSpPr>
            <a:spLocks noGrp="1" noRot="1" noChangeAspect="1"/>
          </p:cNvSpPr>
          <p:nvPr>
            <p:ph type="sldImg" idx="2"/>
          </p:nvPr>
        </p:nvSpPr>
        <p:spPr>
          <a:xfrm>
            <a:off x="504825" y="685800"/>
            <a:ext cx="5848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30:notes"/>
          <p:cNvSpPr>
            <a:spLocks noGrp="1" noRot="1" noChangeAspect="1"/>
          </p:cNvSpPr>
          <p:nvPr>
            <p:ph type="sldImg" idx="2"/>
          </p:nvPr>
        </p:nvSpPr>
        <p:spPr>
          <a:xfrm>
            <a:off x="504825" y="685800"/>
            <a:ext cx="5848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31:notes"/>
          <p:cNvSpPr>
            <a:spLocks noGrp="1" noRot="1" noChangeAspect="1"/>
          </p:cNvSpPr>
          <p:nvPr>
            <p:ph type="sldImg" idx="2"/>
          </p:nvPr>
        </p:nvSpPr>
        <p:spPr>
          <a:xfrm>
            <a:off x="504825" y="685800"/>
            <a:ext cx="5848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504825" y="685800"/>
            <a:ext cx="5848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1"/>
        <p:cNvGrpSpPr/>
        <p:nvPr/>
      </p:nvGrpSpPr>
      <p:grpSpPr>
        <a:xfrm>
          <a:off x="0" y="0"/>
          <a:ext cx="0" cy="0"/>
          <a:chOff x="0" y="0"/>
          <a:chExt cx="0" cy="0"/>
        </a:xfrm>
      </p:grpSpPr>
      <p:sp>
        <p:nvSpPr>
          <p:cNvPr id="12" name="Google Shape;12;p33"/>
          <p:cNvSpPr txBox="1">
            <a:spLocks noGrp="1"/>
          </p:cNvSpPr>
          <p:nvPr>
            <p:ph type="title"/>
          </p:nvPr>
        </p:nvSpPr>
        <p:spPr>
          <a:xfrm>
            <a:off x="585074" y="274638"/>
            <a:ext cx="10531318"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3"/>
          <p:cNvSpPr txBox="1">
            <a:spLocks noGrp="1"/>
          </p:cNvSpPr>
          <p:nvPr>
            <p:ph type="body" idx="1"/>
          </p:nvPr>
        </p:nvSpPr>
        <p:spPr>
          <a:xfrm>
            <a:off x="585074" y="1600204"/>
            <a:ext cx="10531318"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33"/>
          <p:cNvSpPr txBox="1">
            <a:spLocks noGrp="1"/>
          </p:cNvSpPr>
          <p:nvPr>
            <p:ph type="dt" idx="10"/>
          </p:nvPr>
        </p:nvSpPr>
        <p:spPr>
          <a:xfrm>
            <a:off x="585074" y="6356354"/>
            <a:ext cx="27303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3"/>
          <p:cNvSpPr txBox="1">
            <a:spLocks noGrp="1"/>
          </p:cNvSpPr>
          <p:nvPr>
            <p:ph type="ftr" idx="11"/>
          </p:nvPr>
        </p:nvSpPr>
        <p:spPr>
          <a:xfrm>
            <a:off x="3998001" y="6356354"/>
            <a:ext cx="37054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3"/>
          <p:cNvSpPr txBox="1">
            <a:spLocks noGrp="1"/>
          </p:cNvSpPr>
          <p:nvPr>
            <p:ph type="sldNum" idx="12"/>
          </p:nvPr>
        </p:nvSpPr>
        <p:spPr>
          <a:xfrm>
            <a:off x="8386050" y="6356354"/>
            <a:ext cx="2730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42"/>
          <p:cNvSpPr txBox="1">
            <a:spLocks noGrp="1"/>
          </p:cNvSpPr>
          <p:nvPr>
            <p:ph type="title"/>
          </p:nvPr>
        </p:nvSpPr>
        <p:spPr>
          <a:xfrm>
            <a:off x="585074" y="274638"/>
            <a:ext cx="10531318"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2"/>
          <p:cNvSpPr txBox="1">
            <a:spLocks noGrp="1"/>
          </p:cNvSpPr>
          <p:nvPr>
            <p:ph type="body" idx="1"/>
          </p:nvPr>
        </p:nvSpPr>
        <p:spPr>
          <a:xfrm rot="5400000">
            <a:off x="3587752" y="-1402474"/>
            <a:ext cx="4525963" cy="1053131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2"/>
          <p:cNvSpPr txBox="1">
            <a:spLocks noGrp="1"/>
          </p:cNvSpPr>
          <p:nvPr>
            <p:ph type="dt" idx="10"/>
          </p:nvPr>
        </p:nvSpPr>
        <p:spPr>
          <a:xfrm>
            <a:off x="585074" y="6356354"/>
            <a:ext cx="27303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2"/>
          <p:cNvSpPr txBox="1">
            <a:spLocks noGrp="1"/>
          </p:cNvSpPr>
          <p:nvPr>
            <p:ph type="ftr" idx="11"/>
          </p:nvPr>
        </p:nvSpPr>
        <p:spPr>
          <a:xfrm>
            <a:off x="3998001" y="6356354"/>
            <a:ext cx="37054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8386050" y="6356354"/>
            <a:ext cx="2730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e" type="vertTitleAndTx">
  <p:cSld name="VERTICAL_TITLE_AND_VERTICAL_TEXT">
    <p:spTree>
      <p:nvGrpSpPr>
        <p:cNvPr id="1" name="Shape 74"/>
        <p:cNvGrpSpPr/>
        <p:nvPr/>
      </p:nvGrpSpPr>
      <p:grpSpPr>
        <a:xfrm>
          <a:off x="0" y="0"/>
          <a:ext cx="0" cy="0"/>
          <a:chOff x="0" y="0"/>
          <a:chExt cx="0" cy="0"/>
        </a:xfrm>
      </p:grpSpPr>
      <p:sp>
        <p:nvSpPr>
          <p:cNvPr id="75" name="Google Shape;75;p43"/>
          <p:cNvSpPr txBox="1">
            <a:spLocks noGrp="1"/>
          </p:cNvSpPr>
          <p:nvPr>
            <p:ph type="title"/>
          </p:nvPr>
        </p:nvSpPr>
        <p:spPr>
          <a:xfrm rot="5400000">
            <a:off x="7878791" y="1748894"/>
            <a:ext cx="5851525" cy="290302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3"/>
          <p:cNvSpPr txBox="1">
            <a:spLocks noGrp="1"/>
          </p:cNvSpPr>
          <p:nvPr>
            <p:ph type="body" idx="1"/>
          </p:nvPr>
        </p:nvSpPr>
        <p:spPr>
          <a:xfrm rot="5400000">
            <a:off x="1975241" y="-1056611"/>
            <a:ext cx="5851525" cy="851403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3"/>
          <p:cNvSpPr txBox="1">
            <a:spLocks noGrp="1"/>
          </p:cNvSpPr>
          <p:nvPr>
            <p:ph type="dt" idx="10"/>
          </p:nvPr>
        </p:nvSpPr>
        <p:spPr>
          <a:xfrm>
            <a:off x="585074" y="6356354"/>
            <a:ext cx="27303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3"/>
          <p:cNvSpPr txBox="1">
            <a:spLocks noGrp="1"/>
          </p:cNvSpPr>
          <p:nvPr>
            <p:ph type="ftr" idx="11"/>
          </p:nvPr>
        </p:nvSpPr>
        <p:spPr>
          <a:xfrm>
            <a:off x="3998001" y="6356354"/>
            <a:ext cx="37054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3"/>
          <p:cNvSpPr txBox="1">
            <a:spLocks noGrp="1"/>
          </p:cNvSpPr>
          <p:nvPr>
            <p:ph type="sldNum" idx="12"/>
          </p:nvPr>
        </p:nvSpPr>
        <p:spPr>
          <a:xfrm>
            <a:off x="8386050" y="6356354"/>
            <a:ext cx="2730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7"/>
        <p:cNvGrpSpPr/>
        <p:nvPr/>
      </p:nvGrpSpPr>
      <p:grpSpPr>
        <a:xfrm>
          <a:off x="0" y="0"/>
          <a:ext cx="0" cy="0"/>
          <a:chOff x="0" y="0"/>
          <a:chExt cx="0" cy="0"/>
        </a:xfrm>
      </p:grpSpPr>
      <p:sp>
        <p:nvSpPr>
          <p:cNvPr id="18" name="Google Shape;18;p34"/>
          <p:cNvSpPr txBox="1">
            <a:spLocks noGrp="1"/>
          </p:cNvSpPr>
          <p:nvPr>
            <p:ph type="ctrTitle"/>
          </p:nvPr>
        </p:nvSpPr>
        <p:spPr>
          <a:xfrm>
            <a:off x="877612" y="2130429"/>
            <a:ext cx="9946243"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4"/>
          <p:cNvSpPr txBox="1">
            <a:spLocks noGrp="1"/>
          </p:cNvSpPr>
          <p:nvPr>
            <p:ph type="subTitle" idx="1"/>
          </p:nvPr>
        </p:nvSpPr>
        <p:spPr>
          <a:xfrm>
            <a:off x="1755220" y="3886200"/>
            <a:ext cx="8191026"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34"/>
          <p:cNvSpPr txBox="1">
            <a:spLocks noGrp="1"/>
          </p:cNvSpPr>
          <p:nvPr>
            <p:ph type="dt" idx="10"/>
          </p:nvPr>
        </p:nvSpPr>
        <p:spPr>
          <a:xfrm>
            <a:off x="585074" y="6356354"/>
            <a:ext cx="27303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ftr" idx="11"/>
          </p:nvPr>
        </p:nvSpPr>
        <p:spPr>
          <a:xfrm>
            <a:off x="3998001" y="6356354"/>
            <a:ext cx="37054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4"/>
          <p:cNvSpPr txBox="1">
            <a:spLocks noGrp="1"/>
          </p:cNvSpPr>
          <p:nvPr>
            <p:ph type="sldNum" idx="12"/>
          </p:nvPr>
        </p:nvSpPr>
        <p:spPr>
          <a:xfrm>
            <a:off x="8386050" y="6356354"/>
            <a:ext cx="2730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23"/>
        <p:cNvGrpSpPr/>
        <p:nvPr/>
      </p:nvGrpSpPr>
      <p:grpSpPr>
        <a:xfrm>
          <a:off x="0" y="0"/>
          <a:ext cx="0" cy="0"/>
          <a:chOff x="0" y="0"/>
          <a:chExt cx="0" cy="0"/>
        </a:xfrm>
      </p:grpSpPr>
      <p:sp>
        <p:nvSpPr>
          <p:cNvPr id="24" name="Google Shape;24;p35"/>
          <p:cNvSpPr txBox="1">
            <a:spLocks noGrp="1"/>
          </p:cNvSpPr>
          <p:nvPr>
            <p:ph type="title"/>
          </p:nvPr>
        </p:nvSpPr>
        <p:spPr>
          <a:xfrm>
            <a:off x="585074" y="274638"/>
            <a:ext cx="10531318"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5"/>
          <p:cNvSpPr txBox="1">
            <a:spLocks noGrp="1"/>
          </p:cNvSpPr>
          <p:nvPr>
            <p:ph type="dt" idx="10"/>
          </p:nvPr>
        </p:nvSpPr>
        <p:spPr>
          <a:xfrm>
            <a:off x="585074" y="6356354"/>
            <a:ext cx="27303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5"/>
          <p:cNvSpPr txBox="1">
            <a:spLocks noGrp="1"/>
          </p:cNvSpPr>
          <p:nvPr>
            <p:ph type="ftr" idx="11"/>
          </p:nvPr>
        </p:nvSpPr>
        <p:spPr>
          <a:xfrm>
            <a:off x="3998001" y="6356354"/>
            <a:ext cx="37054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5"/>
          <p:cNvSpPr txBox="1">
            <a:spLocks noGrp="1"/>
          </p:cNvSpPr>
          <p:nvPr>
            <p:ph type="sldNum" idx="12"/>
          </p:nvPr>
        </p:nvSpPr>
        <p:spPr>
          <a:xfrm>
            <a:off x="8386050" y="6356354"/>
            <a:ext cx="2730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28"/>
        <p:cNvGrpSpPr/>
        <p:nvPr/>
      </p:nvGrpSpPr>
      <p:grpSpPr>
        <a:xfrm>
          <a:off x="0" y="0"/>
          <a:ext cx="0" cy="0"/>
          <a:chOff x="0" y="0"/>
          <a:chExt cx="0" cy="0"/>
        </a:xfrm>
      </p:grpSpPr>
      <p:sp>
        <p:nvSpPr>
          <p:cNvPr id="29" name="Google Shape;29;p36"/>
          <p:cNvSpPr txBox="1">
            <a:spLocks noGrp="1"/>
          </p:cNvSpPr>
          <p:nvPr>
            <p:ph type="dt" idx="10"/>
          </p:nvPr>
        </p:nvSpPr>
        <p:spPr>
          <a:xfrm>
            <a:off x="585074" y="6356354"/>
            <a:ext cx="27303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6"/>
          <p:cNvSpPr txBox="1">
            <a:spLocks noGrp="1"/>
          </p:cNvSpPr>
          <p:nvPr>
            <p:ph type="ftr" idx="11"/>
          </p:nvPr>
        </p:nvSpPr>
        <p:spPr>
          <a:xfrm>
            <a:off x="3998001" y="6356354"/>
            <a:ext cx="37054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6"/>
          <p:cNvSpPr txBox="1">
            <a:spLocks noGrp="1"/>
          </p:cNvSpPr>
          <p:nvPr>
            <p:ph type="sldNum" idx="12"/>
          </p:nvPr>
        </p:nvSpPr>
        <p:spPr>
          <a:xfrm>
            <a:off x="8386050" y="6356354"/>
            <a:ext cx="2730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2"/>
        <p:cNvGrpSpPr/>
        <p:nvPr/>
      </p:nvGrpSpPr>
      <p:grpSpPr>
        <a:xfrm>
          <a:off x="0" y="0"/>
          <a:ext cx="0" cy="0"/>
          <a:chOff x="0" y="0"/>
          <a:chExt cx="0" cy="0"/>
        </a:xfrm>
      </p:grpSpPr>
      <p:sp>
        <p:nvSpPr>
          <p:cNvPr id="33" name="Google Shape;33;p37"/>
          <p:cNvSpPr txBox="1">
            <a:spLocks noGrp="1"/>
          </p:cNvSpPr>
          <p:nvPr>
            <p:ph type="title"/>
          </p:nvPr>
        </p:nvSpPr>
        <p:spPr>
          <a:xfrm>
            <a:off x="924337" y="4406904"/>
            <a:ext cx="9946243"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7"/>
          <p:cNvSpPr txBox="1">
            <a:spLocks noGrp="1"/>
          </p:cNvSpPr>
          <p:nvPr>
            <p:ph type="body" idx="1"/>
          </p:nvPr>
        </p:nvSpPr>
        <p:spPr>
          <a:xfrm>
            <a:off x="924337" y="2906713"/>
            <a:ext cx="9946243"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37"/>
          <p:cNvSpPr txBox="1">
            <a:spLocks noGrp="1"/>
          </p:cNvSpPr>
          <p:nvPr>
            <p:ph type="dt" idx="10"/>
          </p:nvPr>
        </p:nvSpPr>
        <p:spPr>
          <a:xfrm>
            <a:off x="585074" y="6356354"/>
            <a:ext cx="27303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7"/>
          <p:cNvSpPr txBox="1">
            <a:spLocks noGrp="1"/>
          </p:cNvSpPr>
          <p:nvPr>
            <p:ph type="ftr" idx="11"/>
          </p:nvPr>
        </p:nvSpPr>
        <p:spPr>
          <a:xfrm>
            <a:off x="3998001" y="6356354"/>
            <a:ext cx="37054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7"/>
          <p:cNvSpPr txBox="1">
            <a:spLocks noGrp="1"/>
          </p:cNvSpPr>
          <p:nvPr>
            <p:ph type="sldNum" idx="12"/>
          </p:nvPr>
        </p:nvSpPr>
        <p:spPr>
          <a:xfrm>
            <a:off x="8386050" y="6356354"/>
            <a:ext cx="2730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8"/>
        <p:cNvGrpSpPr/>
        <p:nvPr/>
      </p:nvGrpSpPr>
      <p:grpSpPr>
        <a:xfrm>
          <a:off x="0" y="0"/>
          <a:ext cx="0" cy="0"/>
          <a:chOff x="0" y="0"/>
          <a:chExt cx="0" cy="0"/>
        </a:xfrm>
      </p:grpSpPr>
      <p:sp>
        <p:nvSpPr>
          <p:cNvPr id="39" name="Google Shape;39;p38"/>
          <p:cNvSpPr txBox="1">
            <a:spLocks noGrp="1"/>
          </p:cNvSpPr>
          <p:nvPr>
            <p:ph type="title"/>
          </p:nvPr>
        </p:nvSpPr>
        <p:spPr>
          <a:xfrm>
            <a:off x="585074" y="274638"/>
            <a:ext cx="10531318"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8"/>
          <p:cNvSpPr txBox="1">
            <a:spLocks noGrp="1"/>
          </p:cNvSpPr>
          <p:nvPr>
            <p:ph type="body" idx="1"/>
          </p:nvPr>
        </p:nvSpPr>
        <p:spPr>
          <a:xfrm>
            <a:off x="643988" y="1600204"/>
            <a:ext cx="5708527"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8"/>
          <p:cNvSpPr txBox="1">
            <a:spLocks noGrp="1"/>
          </p:cNvSpPr>
          <p:nvPr>
            <p:ph type="body" idx="2"/>
          </p:nvPr>
        </p:nvSpPr>
        <p:spPr>
          <a:xfrm>
            <a:off x="6547540" y="1600204"/>
            <a:ext cx="5708527"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38"/>
          <p:cNvSpPr txBox="1">
            <a:spLocks noGrp="1"/>
          </p:cNvSpPr>
          <p:nvPr>
            <p:ph type="dt" idx="10"/>
          </p:nvPr>
        </p:nvSpPr>
        <p:spPr>
          <a:xfrm>
            <a:off x="585074" y="6356354"/>
            <a:ext cx="27303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8"/>
          <p:cNvSpPr txBox="1">
            <a:spLocks noGrp="1"/>
          </p:cNvSpPr>
          <p:nvPr>
            <p:ph type="ftr" idx="11"/>
          </p:nvPr>
        </p:nvSpPr>
        <p:spPr>
          <a:xfrm>
            <a:off x="3998001" y="6356354"/>
            <a:ext cx="37054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8"/>
          <p:cNvSpPr txBox="1">
            <a:spLocks noGrp="1"/>
          </p:cNvSpPr>
          <p:nvPr>
            <p:ph type="sldNum" idx="12"/>
          </p:nvPr>
        </p:nvSpPr>
        <p:spPr>
          <a:xfrm>
            <a:off x="8386050" y="6356354"/>
            <a:ext cx="2730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5"/>
        <p:cNvGrpSpPr/>
        <p:nvPr/>
      </p:nvGrpSpPr>
      <p:grpSpPr>
        <a:xfrm>
          <a:off x="0" y="0"/>
          <a:ext cx="0" cy="0"/>
          <a:chOff x="0" y="0"/>
          <a:chExt cx="0" cy="0"/>
        </a:xfrm>
      </p:grpSpPr>
      <p:sp>
        <p:nvSpPr>
          <p:cNvPr id="46" name="Google Shape;46;p39"/>
          <p:cNvSpPr txBox="1">
            <a:spLocks noGrp="1"/>
          </p:cNvSpPr>
          <p:nvPr>
            <p:ph type="title"/>
          </p:nvPr>
        </p:nvSpPr>
        <p:spPr>
          <a:xfrm>
            <a:off x="585074" y="274638"/>
            <a:ext cx="10531318"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9"/>
          <p:cNvSpPr txBox="1">
            <a:spLocks noGrp="1"/>
          </p:cNvSpPr>
          <p:nvPr>
            <p:ph type="body" idx="1"/>
          </p:nvPr>
        </p:nvSpPr>
        <p:spPr>
          <a:xfrm>
            <a:off x="585074" y="1535113"/>
            <a:ext cx="517017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39"/>
          <p:cNvSpPr txBox="1">
            <a:spLocks noGrp="1"/>
          </p:cNvSpPr>
          <p:nvPr>
            <p:ph type="body" idx="2"/>
          </p:nvPr>
        </p:nvSpPr>
        <p:spPr>
          <a:xfrm>
            <a:off x="585074" y="2174875"/>
            <a:ext cx="517017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39"/>
          <p:cNvSpPr txBox="1">
            <a:spLocks noGrp="1"/>
          </p:cNvSpPr>
          <p:nvPr>
            <p:ph type="body" idx="3"/>
          </p:nvPr>
        </p:nvSpPr>
        <p:spPr>
          <a:xfrm>
            <a:off x="5944183" y="1535113"/>
            <a:ext cx="517220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39"/>
          <p:cNvSpPr txBox="1">
            <a:spLocks noGrp="1"/>
          </p:cNvSpPr>
          <p:nvPr>
            <p:ph type="body" idx="4"/>
          </p:nvPr>
        </p:nvSpPr>
        <p:spPr>
          <a:xfrm>
            <a:off x="5944183" y="2174875"/>
            <a:ext cx="517220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39"/>
          <p:cNvSpPr txBox="1">
            <a:spLocks noGrp="1"/>
          </p:cNvSpPr>
          <p:nvPr>
            <p:ph type="dt" idx="10"/>
          </p:nvPr>
        </p:nvSpPr>
        <p:spPr>
          <a:xfrm>
            <a:off x="585074" y="6356354"/>
            <a:ext cx="27303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3998001" y="6356354"/>
            <a:ext cx="37054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8386050" y="6356354"/>
            <a:ext cx="2730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585074" y="273050"/>
            <a:ext cx="3849701"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0"/>
          <p:cNvSpPr txBox="1">
            <a:spLocks noGrp="1"/>
          </p:cNvSpPr>
          <p:nvPr>
            <p:ph type="body" idx="1"/>
          </p:nvPr>
        </p:nvSpPr>
        <p:spPr>
          <a:xfrm>
            <a:off x="4574949" y="273054"/>
            <a:ext cx="6541442"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0"/>
          <p:cNvSpPr txBox="1">
            <a:spLocks noGrp="1"/>
          </p:cNvSpPr>
          <p:nvPr>
            <p:ph type="body" idx="2"/>
          </p:nvPr>
        </p:nvSpPr>
        <p:spPr>
          <a:xfrm>
            <a:off x="585074" y="1435103"/>
            <a:ext cx="3849701"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0"/>
          <p:cNvSpPr txBox="1">
            <a:spLocks noGrp="1"/>
          </p:cNvSpPr>
          <p:nvPr>
            <p:ph type="dt" idx="10"/>
          </p:nvPr>
        </p:nvSpPr>
        <p:spPr>
          <a:xfrm>
            <a:off x="585074" y="6356354"/>
            <a:ext cx="27303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0"/>
          <p:cNvSpPr txBox="1">
            <a:spLocks noGrp="1"/>
          </p:cNvSpPr>
          <p:nvPr>
            <p:ph type="ftr" idx="11"/>
          </p:nvPr>
        </p:nvSpPr>
        <p:spPr>
          <a:xfrm>
            <a:off x="3998001" y="6356354"/>
            <a:ext cx="37054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0"/>
          <p:cNvSpPr txBox="1">
            <a:spLocks noGrp="1"/>
          </p:cNvSpPr>
          <p:nvPr>
            <p:ph type="sldNum" idx="12"/>
          </p:nvPr>
        </p:nvSpPr>
        <p:spPr>
          <a:xfrm>
            <a:off x="8386050" y="6356354"/>
            <a:ext cx="2730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41"/>
          <p:cNvSpPr txBox="1">
            <a:spLocks noGrp="1"/>
          </p:cNvSpPr>
          <p:nvPr>
            <p:ph type="title"/>
          </p:nvPr>
        </p:nvSpPr>
        <p:spPr>
          <a:xfrm>
            <a:off x="2293570" y="4800600"/>
            <a:ext cx="7020878"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1"/>
          <p:cNvSpPr>
            <a:spLocks noGrp="1"/>
          </p:cNvSpPr>
          <p:nvPr>
            <p:ph type="pic" idx="2"/>
          </p:nvPr>
        </p:nvSpPr>
        <p:spPr>
          <a:xfrm>
            <a:off x="2293570" y="612775"/>
            <a:ext cx="7020878"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41"/>
          <p:cNvSpPr txBox="1">
            <a:spLocks noGrp="1"/>
          </p:cNvSpPr>
          <p:nvPr>
            <p:ph type="body" idx="1"/>
          </p:nvPr>
        </p:nvSpPr>
        <p:spPr>
          <a:xfrm>
            <a:off x="2293570" y="5367338"/>
            <a:ext cx="7020878"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41"/>
          <p:cNvSpPr txBox="1">
            <a:spLocks noGrp="1"/>
          </p:cNvSpPr>
          <p:nvPr>
            <p:ph type="dt" idx="10"/>
          </p:nvPr>
        </p:nvSpPr>
        <p:spPr>
          <a:xfrm>
            <a:off x="585074" y="6356354"/>
            <a:ext cx="27303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1"/>
          <p:cNvSpPr txBox="1">
            <a:spLocks noGrp="1"/>
          </p:cNvSpPr>
          <p:nvPr>
            <p:ph type="ftr" idx="11"/>
          </p:nvPr>
        </p:nvSpPr>
        <p:spPr>
          <a:xfrm>
            <a:off x="3998001" y="6356354"/>
            <a:ext cx="37054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8386050" y="6356354"/>
            <a:ext cx="27303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585074" y="274638"/>
            <a:ext cx="10531318"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585074" y="1600204"/>
            <a:ext cx="10531318"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2"/>
          <p:cNvSpPr txBox="1">
            <a:spLocks noGrp="1"/>
          </p:cNvSpPr>
          <p:nvPr>
            <p:ph type="dt" idx="10"/>
          </p:nvPr>
        </p:nvSpPr>
        <p:spPr>
          <a:xfrm>
            <a:off x="585074" y="6356354"/>
            <a:ext cx="273034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2"/>
          <p:cNvSpPr txBox="1">
            <a:spLocks noGrp="1"/>
          </p:cNvSpPr>
          <p:nvPr>
            <p:ph type="ftr" idx="11"/>
          </p:nvPr>
        </p:nvSpPr>
        <p:spPr>
          <a:xfrm>
            <a:off x="3998001" y="6356354"/>
            <a:ext cx="370546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2"/>
          <p:cNvSpPr txBox="1">
            <a:spLocks noGrp="1"/>
          </p:cNvSpPr>
          <p:nvPr>
            <p:ph type="sldNum" idx="12"/>
          </p:nvPr>
        </p:nvSpPr>
        <p:spPr>
          <a:xfrm>
            <a:off x="8386050" y="6356354"/>
            <a:ext cx="273034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585074" y="274638"/>
            <a:ext cx="10531318" cy="11430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it-IT" b="1" u="sng"/>
              <a:t>RICERCA E CURA CONTRO IL CANCRO</a:t>
            </a:r>
            <a:endParaRPr b="1" u="sng"/>
          </a:p>
        </p:txBody>
      </p:sp>
      <p:sp>
        <p:nvSpPr>
          <p:cNvPr id="85" name="Google Shape;85;p1"/>
          <p:cNvSpPr txBox="1">
            <a:spLocks noGrp="1"/>
          </p:cNvSpPr>
          <p:nvPr>
            <p:ph type="body" idx="1"/>
          </p:nvPr>
        </p:nvSpPr>
        <p:spPr>
          <a:xfrm>
            <a:off x="585074" y="1600204"/>
            <a:ext cx="10531318" cy="4525963"/>
          </a:xfrm>
          <a:prstGeom prst="rect">
            <a:avLst/>
          </a:prstGeom>
          <a:noFill/>
          <a:ln w="38100" cap="flat" cmpd="sng">
            <a:solidFill>
              <a:srgbClr val="205867"/>
            </a:solidFill>
            <a:prstDash val="solid"/>
            <a:round/>
            <a:headEnd type="none" w="sm" len="sm"/>
            <a:tailEnd type="none" w="sm" len="sm"/>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it-IT" sz="2800" b="1"/>
              <a:t>Capire una malattia complessa come il cancro è un processo lungo, che richiede tempo e il contributo di tanti ricercatori e competenze diverse. Grazie alla ricerca oggi sappiamo curare molte forme di cancro e abbiamo individuato numerosi fattori che possono causarlo.</a:t>
            </a:r>
            <a:endParaRPr/>
          </a:p>
          <a:p>
            <a:pPr marL="0" lvl="0" indent="0" algn="l" rtl="0">
              <a:spcBef>
                <a:spcPts val="640"/>
              </a:spcBef>
              <a:spcAft>
                <a:spcPts val="0"/>
              </a:spcAft>
              <a:buClr>
                <a:schemeClr val="dk1"/>
              </a:buClr>
              <a:buSzPts val="2800"/>
              <a:buNone/>
            </a:pPr>
            <a:r>
              <a:rPr lang="it-IT" sz="2800" b="1"/>
              <a:t>Negli ultimi 10 anni sono state fatte scoperte molto rilevanti per la diagnosi e la cura del cancro. E la ricerca non si è fermata in laboratorio, molte innovazioni diagnostiche e terapeutiche sono già migrate in clinica, quantomeno a livello sperimentale</a:t>
            </a:r>
            <a:r>
              <a:rPr lang="it-IT"/>
              <a:t>.</a:t>
            </a:r>
            <a:endParaRPr/>
          </a:p>
          <a:p>
            <a:pPr marL="342900" lvl="0" indent="-342900" algn="l" rtl="0">
              <a:spcBef>
                <a:spcPts val="640"/>
              </a:spcBef>
              <a:spcAft>
                <a:spcPts val="0"/>
              </a:spcAft>
              <a:buClr>
                <a:schemeClr val="dk1"/>
              </a:buClr>
              <a:buSzPts val="32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2"/>
          <p:cNvSpPr txBox="1">
            <a:spLocks noGrp="1"/>
          </p:cNvSpPr>
          <p:nvPr>
            <p:ph type="body" idx="1"/>
          </p:nvPr>
        </p:nvSpPr>
        <p:spPr>
          <a:xfrm>
            <a:off x="350005" y="500043"/>
            <a:ext cx="11072890" cy="4214841"/>
          </a:xfrm>
          <a:prstGeom prst="rect">
            <a:avLst/>
          </a:prstGeom>
          <a:noFill/>
          <a:ln w="38100" cap="flat" cmpd="sng">
            <a:solidFill>
              <a:srgbClr val="538CD5"/>
            </a:solidFill>
            <a:prstDash val="solid"/>
            <a:round/>
            <a:headEnd type="none" w="sm" len="sm"/>
            <a:tailEnd type="none" w="sm" len="sm"/>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800"/>
              <a:buFont typeface="Calibri"/>
              <a:buChar char="-"/>
            </a:pPr>
            <a:r>
              <a:rPr lang="it-IT" sz="2800" b="1"/>
              <a:t>Dalla prima idea alla commercializzazione, passano 10 anni.</a:t>
            </a:r>
            <a:endParaRPr/>
          </a:p>
          <a:p>
            <a:pPr marL="342900" lvl="0" indent="-342900" algn="l" rtl="0">
              <a:spcBef>
                <a:spcPts val="560"/>
              </a:spcBef>
              <a:spcAft>
                <a:spcPts val="0"/>
              </a:spcAft>
              <a:buClr>
                <a:schemeClr val="dk1"/>
              </a:buClr>
              <a:buSzPts val="2800"/>
              <a:buNone/>
            </a:pPr>
            <a:r>
              <a:rPr lang="it-IT" sz="2800" b="1"/>
              <a:t>    Il farmaco uscito dal laboratorio deve passare 3 fasi:</a:t>
            </a:r>
            <a:endParaRPr/>
          </a:p>
          <a:p>
            <a:pPr marL="342900" lvl="0" indent="-342900" algn="l" rtl="0">
              <a:spcBef>
                <a:spcPts val="560"/>
              </a:spcBef>
              <a:spcAft>
                <a:spcPts val="0"/>
              </a:spcAft>
              <a:buClr>
                <a:schemeClr val="dk1"/>
              </a:buClr>
              <a:buSzPts val="2800"/>
              <a:buNone/>
            </a:pPr>
            <a:r>
              <a:rPr lang="it-IT" sz="2800" b="1"/>
              <a:t>    Fase 1: tollerabilità sugli esseri umani.</a:t>
            </a:r>
            <a:endParaRPr/>
          </a:p>
          <a:p>
            <a:pPr marL="342900" lvl="0" indent="-342900" algn="l" rtl="0">
              <a:spcBef>
                <a:spcPts val="560"/>
              </a:spcBef>
              <a:spcAft>
                <a:spcPts val="0"/>
              </a:spcAft>
              <a:buClr>
                <a:schemeClr val="dk1"/>
              </a:buClr>
              <a:buSzPts val="2800"/>
              <a:buNone/>
            </a:pPr>
            <a:r>
              <a:rPr lang="it-IT" sz="2800" b="1"/>
              <a:t>    Fase 2 : si deve verificare se la cura funziona contro la malattia.</a:t>
            </a:r>
            <a:endParaRPr/>
          </a:p>
          <a:p>
            <a:pPr marL="342900" lvl="0" indent="-342900" algn="l" rtl="0">
              <a:spcBef>
                <a:spcPts val="560"/>
              </a:spcBef>
              <a:spcAft>
                <a:spcPts val="0"/>
              </a:spcAft>
              <a:buClr>
                <a:schemeClr val="dk1"/>
              </a:buClr>
              <a:buSzPts val="2800"/>
              <a:buNone/>
            </a:pPr>
            <a:r>
              <a:rPr lang="it-IT" sz="2800" b="1"/>
              <a:t>    Fase 3 : la cura viene confrontata con altre terapie per verificarne l’efficacia.</a:t>
            </a:r>
            <a:endParaRPr/>
          </a:p>
          <a:p>
            <a:pPr marL="342900" lvl="0" indent="-342900" algn="l" rtl="0">
              <a:spcBef>
                <a:spcPts val="560"/>
              </a:spcBef>
              <a:spcAft>
                <a:spcPts val="0"/>
              </a:spcAft>
              <a:buClr>
                <a:schemeClr val="dk1"/>
              </a:buClr>
              <a:buSzPts val="2800"/>
              <a:buNone/>
            </a:pPr>
            <a:r>
              <a:rPr lang="it-IT" sz="2800" b="1"/>
              <a:t>   A questo punto se il farmaco funziona, la documentazione viene portata alla casa farmaceutica, che la approva e la mette in commercio.  </a:t>
            </a:r>
            <a:endParaRPr sz="2800" b="1"/>
          </a:p>
        </p:txBody>
      </p:sp>
      <p:pic>
        <p:nvPicPr>
          <p:cNvPr id="147" name="Google Shape;147;p12" descr="Clipboard-kItE-U32202011279410aH-656x492@Corriere-Web-Sezioni.jpg"/>
          <p:cNvPicPr preferRelativeResize="0"/>
          <p:nvPr/>
        </p:nvPicPr>
        <p:blipFill rotWithShape="1">
          <a:blip r:embed="rId3">
            <a:alphaModFix/>
          </a:blip>
          <a:srcRect/>
          <a:stretch/>
        </p:blipFill>
        <p:spPr>
          <a:xfrm>
            <a:off x="7779557" y="4857760"/>
            <a:ext cx="3643338" cy="1785950"/>
          </a:xfrm>
          <a:prstGeom prst="rect">
            <a:avLst/>
          </a:prstGeom>
          <a:noFill/>
          <a:ln w="38100" cap="flat" cmpd="sng">
            <a:solidFill>
              <a:srgbClr val="4F6128"/>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5"/>
          <p:cNvSpPr txBox="1">
            <a:spLocks noGrp="1"/>
          </p:cNvSpPr>
          <p:nvPr>
            <p:ph type="title"/>
          </p:nvPr>
        </p:nvSpPr>
        <p:spPr>
          <a:xfrm>
            <a:off x="585074" y="274638"/>
            <a:ext cx="10531318" cy="1143000"/>
          </a:xfrm>
          <a:prstGeom prst="rect">
            <a:avLst/>
          </a:prstGeom>
          <a:noFill/>
          <a:ln w="57150" cap="flat" cmpd="sng">
            <a:solidFill>
              <a:srgbClr val="92D05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it-IT" sz="3600" b="1" u="sng"/>
              <a:t>COME POSSIAMO RICONOSCERE UNA TERAPIA SERIA DA UNA FASULLA?</a:t>
            </a:r>
            <a:endParaRPr sz="3600" b="1" u="sng"/>
          </a:p>
        </p:txBody>
      </p:sp>
      <p:sp>
        <p:nvSpPr>
          <p:cNvPr id="153" name="Google Shape;153;p15"/>
          <p:cNvSpPr txBox="1">
            <a:spLocks noGrp="1"/>
          </p:cNvSpPr>
          <p:nvPr>
            <p:ph type="body" idx="1"/>
          </p:nvPr>
        </p:nvSpPr>
        <p:spPr>
          <a:xfrm>
            <a:off x="1278694" y="1645705"/>
            <a:ext cx="9144000" cy="50436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None/>
            </a:pPr>
            <a:r>
              <a:rPr lang="it-IT" sz="2800" b="1"/>
              <a:t>Quando siamo malati è abbastanza normale cercare cure in rete.</a:t>
            </a:r>
            <a:endParaRPr/>
          </a:p>
          <a:p>
            <a:pPr marL="342900" lvl="0" indent="-342900" algn="l" rtl="0">
              <a:spcBef>
                <a:spcPts val="476"/>
              </a:spcBef>
              <a:spcAft>
                <a:spcPts val="0"/>
              </a:spcAft>
              <a:buClr>
                <a:schemeClr val="dk1"/>
              </a:buClr>
              <a:buSzPct val="100000"/>
              <a:buNone/>
            </a:pPr>
            <a:r>
              <a:rPr lang="it-IT" sz="2800" b="1"/>
              <a:t>Come riconoscere quelle fasulle:</a:t>
            </a:r>
            <a:endParaRPr/>
          </a:p>
          <a:p>
            <a:pPr marL="342900" lvl="0" indent="-342900" algn="l" rtl="0">
              <a:spcBef>
                <a:spcPts val="476"/>
              </a:spcBef>
              <a:spcAft>
                <a:spcPts val="0"/>
              </a:spcAft>
              <a:buClr>
                <a:schemeClr val="dk1"/>
              </a:buClr>
              <a:buSzPct val="100000"/>
              <a:buNone/>
            </a:pPr>
            <a:r>
              <a:rPr lang="it-IT" sz="2800" b="1"/>
              <a:t>- Quale è la fonte: se è solo disponibile su internet e il medico non la può prescrivere, può essere un marketing.</a:t>
            </a:r>
            <a:endParaRPr/>
          </a:p>
          <a:p>
            <a:pPr marL="342900" lvl="0" indent="-342900" algn="l" rtl="0">
              <a:spcBef>
                <a:spcPts val="476"/>
              </a:spcBef>
              <a:spcAft>
                <a:spcPts val="0"/>
              </a:spcAft>
              <a:buClr>
                <a:schemeClr val="dk1"/>
              </a:buClr>
              <a:buSzPct val="100000"/>
              <a:buNone/>
            </a:pPr>
            <a:r>
              <a:rPr lang="it-IT" sz="2800" b="1"/>
              <a:t>- Eccessiva fiducia: se promette troppi benefici … probabilmente è falsa.</a:t>
            </a:r>
            <a:endParaRPr/>
          </a:p>
          <a:p>
            <a:pPr marL="342900" lvl="0" indent="-342900" algn="l" rtl="0">
              <a:spcBef>
                <a:spcPts val="476"/>
              </a:spcBef>
              <a:spcAft>
                <a:spcPts val="0"/>
              </a:spcAft>
              <a:buClr>
                <a:schemeClr val="dk1"/>
              </a:buClr>
              <a:buSzPct val="100000"/>
              <a:buNone/>
            </a:pPr>
            <a:r>
              <a:rPr lang="it-IT" sz="2800" b="1"/>
              <a:t>- Poche testimonianze: servono grandi numeri di pazienti per testare una cura.</a:t>
            </a:r>
            <a:endParaRPr/>
          </a:p>
          <a:p>
            <a:pPr marL="342900" lvl="0" indent="-342900" algn="l" rtl="0">
              <a:spcBef>
                <a:spcPts val="476"/>
              </a:spcBef>
              <a:spcAft>
                <a:spcPts val="0"/>
              </a:spcAft>
              <a:buClr>
                <a:schemeClr val="dk1"/>
              </a:buClr>
              <a:buSzPct val="100000"/>
              <a:buNone/>
            </a:pPr>
            <a:r>
              <a:rPr lang="it-IT" sz="2800" b="1"/>
              <a:t>- E’ su un giornale e non sul web: anche i media tradizionali diffondono bufale.</a:t>
            </a:r>
            <a:endParaRPr/>
          </a:p>
          <a:p>
            <a:pPr marL="342900" lvl="0" indent="-342900" algn="l" rtl="0">
              <a:spcBef>
                <a:spcPts val="476"/>
              </a:spcBef>
              <a:spcAft>
                <a:spcPts val="0"/>
              </a:spcAft>
              <a:buClr>
                <a:schemeClr val="dk1"/>
              </a:buClr>
              <a:buSzPct val="100000"/>
              <a:buNone/>
            </a:pPr>
            <a:r>
              <a:rPr lang="it-IT" sz="2800" b="1"/>
              <a:t>- Non ho nulla da perdere a provarlo: non è vero, può avere costi economici, costi emotivi ma soprattutto può creare interferenze con le terapie “classiche”.</a:t>
            </a:r>
            <a:endParaRPr/>
          </a:p>
          <a:p>
            <a:pPr marL="342900" lvl="0" indent="-342900" algn="l" rtl="0">
              <a:spcBef>
                <a:spcPts val="476"/>
              </a:spcBef>
              <a:spcAft>
                <a:spcPts val="0"/>
              </a:spcAft>
              <a:buClr>
                <a:schemeClr val="dk1"/>
              </a:buClr>
              <a:buSzPct val="100000"/>
              <a:buNone/>
            </a:pPr>
            <a:r>
              <a:rPr lang="it-IT" sz="2800" b="1"/>
              <a:t>  </a:t>
            </a:r>
            <a:endParaRPr sz="28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6"/>
          <p:cNvSpPr txBox="1">
            <a:spLocks noGrp="1"/>
          </p:cNvSpPr>
          <p:nvPr>
            <p:ph type="ctrTitle"/>
          </p:nvPr>
        </p:nvSpPr>
        <p:spPr>
          <a:xfrm>
            <a:off x="877612" y="214291"/>
            <a:ext cx="9946243" cy="1214445"/>
          </a:xfrm>
          <a:prstGeom prst="rect">
            <a:avLst/>
          </a:prstGeom>
          <a:noFill/>
          <a:ln w="57150" cap="flat" cmpd="sng">
            <a:solidFill>
              <a:srgbClr val="00B05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it-IT" sz="3600" b="1"/>
              <a:t>L’IMPORTANZA DELLA PREVENZIONE</a:t>
            </a:r>
            <a:endParaRPr sz="3600" b="1"/>
          </a:p>
        </p:txBody>
      </p:sp>
      <p:sp>
        <p:nvSpPr>
          <p:cNvPr id="159" name="Google Shape;159;p16"/>
          <p:cNvSpPr txBox="1">
            <a:spLocks noGrp="1"/>
          </p:cNvSpPr>
          <p:nvPr>
            <p:ph type="subTitle" idx="1"/>
          </p:nvPr>
        </p:nvSpPr>
        <p:spPr>
          <a:xfrm>
            <a:off x="350005" y="1928802"/>
            <a:ext cx="7643865" cy="4643470"/>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it-IT" sz="2800" b="1" dirty="0">
                <a:solidFill>
                  <a:schemeClr val="dk1"/>
                </a:solidFill>
              </a:rPr>
              <a:t>Per combattere il cancro, la ricerca scientifica ha dimostrato che una sana alimentazione e un corretto stile di vita, aiutano a ridurre il rischio di molte malattie.</a:t>
            </a:r>
            <a:endParaRPr dirty="0"/>
          </a:p>
          <a:p>
            <a:pPr marL="0" lvl="0" indent="0" algn="l" rtl="0">
              <a:spcBef>
                <a:spcPts val="560"/>
              </a:spcBef>
              <a:spcAft>
                <a:spcPts val="0"/>
              </a:spcAft>
              <a:buClr>
                <a:schemeClr val="dk1"/>
              </a:buClr>
              <a:buSzPts val="2800"/>
              <a:buNone/>
            </a:pPr>
            <a:r>
              <a:rPr lang="it-IT" sz="2800" b="1" dirty="0">
                <a:solidFill>
                  <a:schemeClr val="dk1"/>
                </a:solidFill>
              </a:rPr>
              <a:t>-Un tumore su tre potrebbe non svilupparsi se seguissimo stili di vita salutari</a:t>
            </a:r>
            <a:endParaRPr dirty="0"/>
          </a:p>
          <a:p>
            <a:pPr marL="0" lvl="0" indent="0" algn="l" rtl="0">
              <a:spcBef>
                <a:spcPts val="560"/>
              </a:spcBef>
              <a:spcAft>
                <a:spcPts val="0"/>
              </a:spcAft>
              <a:buClr>
                <a:schemeClr val="dk1"/>
              </a:buClr>
              <a:buSzPts val="2800"/>
              <a:buNone/>
            </a:pPr>
            <a:r>
              <a:rPr lang="it-IT" sz="2800" b="1" dirty="0">
                <a:solidFill>
                  <a:schemeClr val="dk1"/>
                </a:solidFill>
              </a:rPr>
              <a:t>- Fare sport riduce il rischio della comparsa di molte malattie, e aiuta a mantenersi in forma.</a:t>
            </a:r>
            <a:endParaRPr dirty="0"/>
          </a:p>
          <a:p>
            <a:pPr marL="0" lvl="0" indent="0" algn="l" rtl="0">
              <a:spcBef>
                <a:spcPts val="560"/>
              </a:spcBef>
              <a:spcAft>
                <a:spcPts val="0"/>
              </a:spcAft>
              <a:buClr>
                <a:srgbClr val="888888"/>
              </a:buClr>
              <a:buSzPts val="2800"/>
              <a:buNone/>
            </a:pPr>
            <a:endParaRPr sz="2800" b="1" dirty="0">
              <a:solidFill>
                <a:schemeClr val="dk1"/>
              </a:solidFill>
            </a:endParaRPr>
          </a:p>
        </p:txBody>
      </p:sp>
      <p:pic>
        <p:nvPicPr>
          <p:cNvPr id="160" name="Google Shape;160;p16" descr="piramidemin.png"/>
          <p:cNvPicPr preferRelativeResize="0"/>
          <p:nvPr/>
        </p:nvPicPr>
        <p:blipFill rotWithShape="1">
          <a:blip r:embed="rId3">
            <a:alphaModFix/>
          </a:blip>
          <a:srcRect/>
          <a:stretch/>
        </p:blipFill>
        <p:spPr>
          <a:xfrm>
            <a:off x="8636813" y="1643050"/>
            <a:ext cx="2643207" cy="1857388"/>
          </a:xfrm>
          <a:prstGeom prst="rect">
            <a:avLst/>
          </a:prstGeom>
          <a:noFill/>
          <a:ln w="38100" cap="flat" cmpd="sng">
            <a:solidFill>
              <a:srgbClr val="76923C"/>
            </a:solidFill>
            <a:prstDash val="solid"/>
            <a:round/>
            <a:headEnd type="none" w="sm" len="sm"/>
            <a:tailEnd type="none" w="sm" len="sm"/>
          </a:ln>
        </p:spPr>
      </p:pic>
      <p:pic>
        <p:nvPicPr>
          <p:cNvPr id="161" name="Google Shape;161;p16" descr="Allenarsi-a-casa-2.jpg"/>
          <p:cNvPicPr preferRelativeResize="0"/>
          <p:nvPr/>
        </p:nvPicPr>
        <p:blipFill rotWithShape="1">
          <a:blip r:embed="rId4">
            <a:alphaModFix/>
          </a:blip>
          <a:srcRect/>
          <a:stretch/>
        </p:blipFill>
        <p:spPr>
          <a:xfrm>
            <a:off x="8636813" y="4357694"/>
            <a:ext cx="2714644" cy="1785950"/>
          </a:xfrm>
          <a:prstGeom prst="rect">
            <a:avLst/>
          </a:prstGeom>
          <a:noFill/>
          <a:ln w="38100" cap="flat" cmpd="sng">
            <a:solidFill>
              <a:srgbClr val="17365D"/>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7"/>
          <p:cNvSpPr txBox="1">
            <a:spLocks noGrp="1"/>
          </p:cNvSpPr>
          <p:nvPr>
            <p:ph type="title"/>
          </p:nvPr>
        </p:nvSpPr>
        <p:spPr>
          <a:xfrm>
            <a:off x="4922037" y="428604"/>
            <a:ext cx="6429420" cy="5715040"/>
          </a:xfrm>
          <a:prstGeom prst="rect">
            <a:avLst/>
          </a:prstGeom>
          <a:noFill/>
          <a:ln w="38100" cap="flat" cmpd="sng">
            <a:solidFill>
              <a:srgbClr val="E36C09"/>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200"/>
              <a:buFont typeface="Calibri"/>
              <a:buNone/>
            </a:pPr>
            <a:r>
              <a:rPr lang="it-IT" sz="3200" b="1" u="sng"/>
              <a:t>CONSIGLI</a:t>
            </a:r>
            <a:r>
              <a:rPr lang="it-IT" sz="3200" b="1"/>
              <a:t>:</a:t>
            </a:r>
            <a:br>
              <a:rPr lang="it-IT" sz="3200" b="1"/>
            </a:br>
            <a:r>
              <a:rPr lang="it-IT" sz="3200" b="1"/>
              <a:t>- Misura peso e altezza, indice di massa corporea e circonferenza addominale, per evitare un sovrappeso.</a:t>
            </a:r>
            <a:br>
              <a:rPr lang="it-IT" sz="3200" b="1"/>
            </a:br>
            <a:r>
              <a:rPr lang="it-IT" sz="3200" b="1"/>
              <a:t>- Fai attività fisica ogni giorno.</a:t>
            </a:r>
            <a:br>
              <a:rPr lang="it-IT" sz="3200" b="1"/>
            </a:br>
            <a:r>
              <a:rPr lang="it-IT" sz="3200" b="1"/>
              <a:t>- Tieni un diario alimentare per una settimana per sapere cosa mangi.</a:t>
            </a:r>
            <a:br>
              <a:rPr lang="it-IT" sz="3200" b="1"/>
            </a:br>
            <a:r>
              <a:rPr lang="it-IT" sz="3200" b="1"/>
              <a:t>- Controlla la qualità del sonno per un organismo in salute.</a:t>
            </a:r>
            <a:endParaRPr sz="3200" b="1"/>
          </a:p>
        </p:txBody>
      </p:sp>
      <p:pic>
        <p:nvPicPr>
          <p:cNvPr id="167" name="Google Shape;167;p17" descr="C:\Users\Alessio\Downloads\girovita-uomo-ideale.jpg"/>
          <p:cNvPicPr preferRelativeResize="0"/>
          <p:nvPr/>
        </p:nvPicPr>
        <p:blipFill rotWithShape="1">
          <a:blip r:embed="rId3">
            <a:alphaModFix/>
          </a:blip>
          <a:srcRect/>
          <a:stretch/>
        </p:blipFill>
        <p:spPr>
          <a:xfrm>
            <a:off x="207129" y="214290"/>
            <a:ext cx="2286015" cy="1323968"/>
          </a:xfrm>
          <a:prstGeom prst="rect">
            <a:avLst/>
          </a:prstGeom>
          <a:noFill/>
          <a:ln w="28575" cap="flat" cmpd="sng">
            <a:solidFill>
              <a:srgbClr val="93B3D7"/>
            </a:solidFill>
            <a:prstDash val="solid"/>
            <a:round/>
            <a:headEnd type="none" w="sm" len="sm"/>
            <a:tailEnd type="none" w="sm" len="sm"/>
          </a:ln>
        </p:spPr>
      </p:pic>
      <p:sp>
        <p:nvSpPr>
          <p:cNvPr id="168" name="Google Shape;168;p17" descr="Correre veloci - Albanesi.it"/>
          <p:cNvSpPr/>
          <p:nvPr/>
        </p:nvSpPr>
        <p:spPr>
          <a:xfrm>
            <a:off x="155575" y="-982663"/>
            <a:ext cx="3086100" cy="20574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9" name="Google Shape;169;p17" descr="sport-brucia-grassi-top-ten-1.jpg"/>
          <p:cNvPicPr preferRelativeResize="0"/>
          <p:nvPr/>
        </p:nvPicPr>
        <p:blipFill rotWithShape="1">
          <a:blip r:embed="rId4">
            <a:alphaModFix/>
          </a:blip>
          <a:srcRect/>
          <a:stretch/>
        </p:blipFill>
        <p:spPr>
          <a:xfrm>
            <a:off x="2207393" y="1785926"/>
            <a:ext cx="2500330" cy="1571636"/>
          </a:xfrm>
          <a:prstGeom prst="rect">
            <a:avLst/>
          </a:prstGeom>
          <a:noFill/>
          <a:ln w="28575" cap="flat" cmpd="sng">
            <a:solidFill>
              <a:srgbClr val="FFC000"/>
            </a:solidFill>
            <a:prstDash val="solid"/>
            <a:round/>
            <a:headEnd type="none" w="sm" len="sm"/>
            <a:tailEnd type="none" w="sm" len="sm"/>
          </a:ln>
        </p:spPr>
      </p:pic>
      <p:pic>
        <p:nvPicPr>
          <p:cNvPr id="170" name="Google Shape;170;p17" descr="scrivere-un-diario.jpg"/>
          <p:cNvPicPr preferRelativeResize="0"/>
          <p:nvPr/>
        </p:nvPicPr>
        <p:blipFill rotWithShape="1">
          <a:blip r:embed="rId5">
            <a:alphaModFix/>
          </a:blip>
          <a:srcRect/>
          <a:stretch/>
        </p:blipFill>
        <p:spPr>
          <a:xfrm>
            <a:off x="207129" y="3571875"/>
            <a:ext cx="2571768" cy="1571637"/>
          </a:xfrm>
          <a:prstGeom prst="rect">
            <a:avLst/>
          </a:prstGeom>
          <a:noFill/>
          <a:ln w="28575" cap="flat" cmpd="sng">
            <a:solidFill>
              <a:srgbClr val="4F6128"/>
            </a:solidFill>
            <a:prstDash val="solid"/>
            <a:round/>
            <a:headEnd type="none" w="sm" len="sm"/>
            <a:tailEnd type="none" w="sm" len="sm"/>
          </a:ln>
        </p:spPr>
      </p:pic>
      <p:pic>
        <p:nvPicPr>
          <p:cNvPr id="171" name="Google Shape;171;p17" descr="index.jpg"/>
          <p:cNvPicPr preferRelativeResize="0"/>
          <p:nvPr/>
        </p:nvPicPr>
        <p:blipFill rotWithShape="1">
          <a:blip r:embed="rId6">
            <a:alphaModFix/>
          </a:blip>
          <a:srcRect/>
          <a:stretch/>
        </p:blipFill>
        <p:spPr>
          <a:xfrm>
            <a:off x="2350270" y="5286388"/>
            <a:ext cx="2357454" cy="1385886"/>
          </a:xfrm>
          <a:prstGeom prst="rect">
            <a:avLst/>
          </a:prstGeom>
          <a:noFill/>
          <a:ln w="38100" cap="flat" cmpd="sng">
            <a:solidFill>
              <a:srgbClr val="FABF8E"/>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8"/>
          <p:cNvSpPr txBox="1">
            <a:spLocks noGrp="1"/>
          </p:cNvSpPr>
          <p:nvPr>
            <p:ph type="title"/>
          </p:nvPr>
        </p:nvSpPr>
        <p:spPr>
          <a:xfrm>
            <a:off x="585074" y="274638"/>
            <a:ext cx="10531318" cy="1143000"/>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it-IT" sz="3600" b="1" u="sng"/>
              <a:t>DONNE E UOMINI CHE HANNO FATTO LA SCIENZA</a:t>
            </a:r>
            <a:endParaRPr sz="3600" b="1" u="sng"/>
          </a:p>
        </p:txBody>
      </p:sp>
      <p:sp>
        <p:nvSpPr>
          <p:cNvPr id="177" name="Google Shape;177;p18"/>
          <p:cNvSpPr txBox="1">
            <a:spLocks noGrp="1"/>
          </p:cNvSpPr>
          <p:nvPr>
            <p:ph type="body" idx="1"/>
          </p:nvPr>
        </p:nvSpPr>
        <p:spPr>
          <a:xfrm>
            <a:off x="2993211" y="1600204"/>
            <a:ext cx="8358246" cy="4829191"/>
          </a:xfrm>
          <a:prstGeom prst="rect">
            <a:avLst/>
          </a:prstGeom>
          <a:noFill/>
          <a:ln w="38100" cap="flat" cmpd="sng">
            <a:solidFill>
              <a:srgbClr val="4F6128"/>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None/>
            </a:pPr>
            <a:r>
              <a:rPr lang="it-IT" sz="2800" b="1" u="sng"/>
              <a:t>JAMES LIND</a:t>
            </a:r>
            <a:r>
              <a:rPr lang="it-IT" sz="2800" b="1"/>
              <a:t>: ha scoperto che la carenza di vitamina c, provoca una malattia chiamata scorbuto, che colpiva gli equipaggi delle navi. Lind inizia a formulare un ipotesi su cosa possa mancare all’equipaggio nelle traversate e pensa alla loro alimentazione priva di frutta e verdura, perchè nei lunghi viaggi si rovina. Deduce che in questi alimenti c’è qualcosa che previene questa malattia. Quindi prova a dare un’alimentazione diversa a gruppi di marinai, e scopre che chi mangia agrumi non sviluppa lo scorbuto.</a:t>
            </a:r>
            <a:endParaRPr sz="2800" b="1"/>
          </a:p>
        </p:txBody>
      </p:sp>
      <p:pic>
        <p:nvPicPr>
          <p:cNvPr id="178" name="Google Shape;178;p18" descr="12239003_113165700919.jpg"/>
          <p:cNvPicPr preferRelativeResize="0"/>
          <p:nvPr/>
        </p:nvPicPr>
        <p:blipFill rotWithShape="1">
          <a:blip r:embed="rId3">
            <a:alphaModFix/>
          </a:blip>
          <a:srcRect/>
          <a:stretch/>
        </p:blipFill>
        <p:spPr>
          <a:xfrm>
            <a:off x="492881" y="1571612"/>
            <a:ext cx="2143125" cy="2647950"/>
          </a:xfrm>
          <a:prstGeom prst="rect">
            <a:avLst/>
          </a:prstGeom>
          <a:noFill/>
          <a:ln w="38100" cap="flat" cmpd="sng">
            <a:solidFill>
              <a:srgbClr val="E36C09"/>
            </a:solidFill>
            <a:prstDash val="dash"/>
            <a:round/>
            <a:headEnd type="none" w="sm" len="sm"/>
            <a:tailEnd type="none" w="sm" len="sm"/>
          </a:ln>
        </p:spPr>
      </p:pic>
      <p:pic>
        <p:nvPicPr>
          <p:cNvPr id="179" name="Google Shape;179;p18" descr="ajaxp.jpg"/>
          <p:cNvPicPr preferRelativeResize="0"/>
          <p:nvPr/>
        </p:nvPicPr>
        <p:blipFill rotWithShape="1">
          <a:blip r:embed="rId4">
            <a:alphaModFix/>
          </a:blip>
          <a:srcRect/>
          <a:stretch/>
        </p:blipFill>
        <p:spPr>
          <a:xfrm>
            <a:off x="207128" y="4500570"/>
            <a:ext cx="2578953" cy="1928826"/>
          </a:xfrm>
          <a:prstGeom prst="rect">
            <a:avLst/>
          </a:prstGeom>
          <a:noFill/>
          <a:ln w="38100" cap="flat" cmpd="sng">
            <a:solidFill>
              <a:srgbClr val="E36C09"/>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9"/>
          <p:cNvSpPr txBox="1">
            <a:spLocks noGrp="1"/>
          </p:cNvSpPr>
          <p:nvPr>
            <p:ph type="body" idx="1"/>
          </p:nvPr>
        </p:nvSpPr>
        <p:spPr>
          <a:xfrm>
            <a:off x="350005" y="285728"/>
            <a:ext cx="8215370" cy="3714776"/>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None/>
            </a:pPr>
            <a:endParaRPr sz="2800" b="1" u="sng"/>
          </a:p>
          <a:p>
            <a:pPr marL="342900" lvl="0" indent="-342900" algn="l" rtl="0">
              <a:spcBef>
                <a:spcPts val="560"/>
              </a:spcBef>
              <a:spcAft>
                <a:spcPts val="0"/>
              </a:spcAft>
              <a:buClr>
                <a:schemeClr val="dk1"/>
              </a:buClr>
              <a:buSzPts val="2800"/>
              <a:buNone/>
            </a:pPr>
            <a:r>
              <a:rPr lang="it-IT" sz="2800" b="1" u="sng"/>
              <a:t>ANTONY VAN LEEUWENHOEK</a:t>
            </a:r>
            <a:r>
              <a:rPr lang="it-IT" sz="2800" b="1"/>
              <a:t>: ha scoperto i batteri.</a:t>
            </a:r>
            <a:endParaRPr sz="2800" b="1"/>
          </a:p>
          <a:p>
            <a:pPr marL="342900" lvl="0" indent="-342900" algn="l" rtl="0">
              <a:spcBef>
                <a:spcPts val="560"/>
              </a:spcBef>
              <a:spcAft>
                <a:spcPts val="0"/>
              </a:spcAft>
              <a:buClr>
                <a:schemeClr val="dk1"/>
              </a:buClr>
              <a:buSzPts val="2800"/>
              <a:buNone/>
            </a:pPr>
            <a:r>
              <a:rPr lang="it-IT" sz="2800" b="1"/>
              <a:t>Egli costruì il primo modello di microscopio ottico, fu il primo ad osservare batteri e altri organismi </a:t>
            </a:r>
            <a:endParaRPr/>
          </a:p>
          <a:p>
            <a:pPr marL="342900" lvl="0" indent="-342900" algn="l" rtl="0">
              <a:spcBef>
                <a:spcPts val="560"/>
              </a:spcBef>
              <a:spcAft>
                <a:spcPts val="0"/>
              </a:spcAft>
              <a:buClr>
                <a:schemeClr val="dk1"/>
              </a:buClr>
              <a:buSzPts val="2800"/>
              <a:buNone/>
            </a:pPr>
            <a:r>
              <a:rPr lang="it-IT" sz="2800" b="1"/>
              <a:t>    unicellulari e alcune cellule umane.</a:t>
            </a:r>
            <a:endParaRPr sz="2800" b="1"/>
          </a:p>
        </p:txBody>
      </p:sp>
      <p:pic>
        <p:nvPicPr>
          <p:cNvPr id="185" name="Google Shape;185;p19" descr="microscopio-antoni-van-leeuwenhoek.jpg"/>
          <p:cNvPicPr preferRelativeResize="0"/>
          <p:nvPr/>
        </p:nvPicPr>
        <p:blipFill rotWithShape="1">
          <a:blip r:embed="rId3">
            <a:alphaModFix/>
          </a:blip>
          <a:srcRect/>
          <a:stretch/>
        </p:blipFill>
        <p:spPr>
          <a:xfrm>
            <a:off x="350005" y="4214818"/>
            <a:ext cx="5238750" cy="2371725"/>
          </a:xfrm>
          <a:prstGeom prst="rect">
            <a:avLst/>
          </a:prstGeom>
          <a:noFill/>
          <a:ln w="38100" cap="flat" cmpd="sng">
            <a:solidFill>
              <a:srgbClr val="366092"/>
            </a:solidFill>
            <a:prstDash val="solid"/>
            <a:round/>
            <a:headEnd type="none" w="sm" len="sm"/>
            <a:tailEnd type="none" w="sm" len="sm"/>
          </a:ln>
        </p:spPr>
      </p:pic>
      <p:pic>
        <p:nvPicPr>
          <p:cNvPr id="186" name="Google Shape;186;p19" descr="antoni-van-leeuwenhoek-rock.jpg"/>
          <p:cNvPicPr preferRelativeResize="0"/>
          <p:nvPr/>
        </p:nvPicPr>
        <p:blipFill rotWithShape="1">
          <a:blip r:embed="rId4">
            <a:alphaModFix/>
          </a:blip>
          <a:srcRect/>
          <a:stretch/>
        </p:blipFill>
        <p:spPr>
          <a:xfrm>
            <a:off x="8779689" y="1357298"/>
            <a:ext cx="2714644" cy="2643182"/>
          </a:xfrm>
          <a:prstGeom prst="rect">
            <a:avLst/>
          </a:prstGeom>
          <a:noFill/>
          <a:ln w="38100" cap="flat" cmpd="sng">
            <a:solidFill>
              <a:srgbClr val="76923C"/>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body" idx="1"/>
          </p:nvPr>
        </p:nvSpPr>
        <p:spPr>
          <a:xfrm>
            <a:off x="585074" y="285728"/>
            <a:ext cx="6551541" cy="6000792"/>
          </a:xfrm>
          <a:prstGeom prst="rect">
            <a:avLst/>
          </a:prstGeom>
          <a:noFill/>
          <a:ln w="38100" cap="flat" cmpd="sng">
            <a:solidFill>
              <a:srgbClr val="4F6128"/>
            </a:solidFill>
            <a:prstDash val="solid"/>
            <a:round/>
            <a:headEnd type="none" w="sm" len="sm"/>
            <a:tailEnd type="none" w="sm" len="sm"/>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800"/>
              <a:buNone/>
            </a:pPr>
            <a:r>
              <a:rPr lang="it-IT" sz="2800" b="1" u="sng"/>
              <a:t>EDWARD JENNER</a:t>
            </a:r>
            <a:r>
              <a:rPr lang="it-IT" sz="2800" b="1"/>
              <a:t>: ha scoperto il primo vaccino della storia.</a:t>
            </a:r>
            <a:endParaRPr/>
          </a:p>
          <a:p>
            <a:pPr marL="342900" lvl="0" indent="-342900" algn="l" rtl="0">
              <a:spcBef>
                <a:spcPts val="560"/>
              </a:spcBef>
              <a:spcAft>
                <a:spcPts val="0"/>
              </a:spcAft>
              <a:buClr>
                <a:schemeClr val="dk1"/>
              </a:buClr>
              <a:buSzPts val="2800"/>
              <a:buNone/>
            </a:pPr>
            <a:r>
              <a:rPr lang="it-IT" sz="2800" b="1"/>
              <a:t>Scopre che il vaiolo, malattia che si poteva prendere  dalle mucche(vaccina) o virale (umana), aveva conseguenze diverse. Nel primo caso non si sviluppava la malattia, mentre nel secondo si.</a:t>
            </a:r>
            <a:endParaRPr/>
          </a:p>
          <a:p>
            <a:pPr marL="342900" lvl="0" indent="-342900" algn="l" rtl="0">
              <a:spcBef>
                <a:spcPts val="560"/>
              </a:spcBef>
              <a:spcAft>
                <a:spcPts val="0"/>
              </a:spcAft>
              <a:buClr>
                <a:schemeClr val="dk1"/>
              </a:buClr>
              <a:buSzPts val="2800"/>
              <a:buNone/>
            </a:pPr>
            <a:r>
              <a:rPr lang="it-IT" sz="2800" b="1"/>
              <a:t> Quindi prende come cavia un bambino lo infetta con il pus di una persona infettata da una mucca e scopre che il bambino messo a contatto con una persona con il virus umano, non sviluppa la malattia mortale. Da qui i primi vaccini.</a:t>
            </a:r>
            <a:endParaRPr sz="2800" b="1"/>
          </a:p>
        </p:txBody>
      </p:sp>
      <p:pic>
        <p:nvPicPr>
          <p:cNvPr id="192" name="Google Shape;192;p20" descr="Backchannel-Who-Invented-First-Vaccine_ScienceSource_SS2699415.jpg"/>
          <p:cNvPicPr preferRelativeResize="0"/>
          <p:nvPr/>
        </p:nvPicPr>
        <p:blipFill rotWithShape="1">
          <a:blip r:embed="rId3">
            <a:alphaModFix/>
          </a:blip>
          <a:srcRect/>
          <a:stretch/>
        </p:blipFill>
        <p:spPr>
          <a:xfrm>
            <a:off x="7422367" y="2000240"/>
            <a:ext cx="4064782" cy="2857496"/>
          </a:xfrm>
          <a:prstGeom prst="rect">
            <a:avLst/>
          </a:prstGeom>
          <a:noFill/>
          <a:ln w="28575" cap="flat" cmpd="sng">
            <a:solidFill>
              <a:srgbClr val="FF000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1"/>
          <p:cNvSpPr txBox="1">
            <a:spLocks noGrp="1"/>
          </p:cNvSpPr>
          <p:nvPr>
            <p:ph type="body" idx="1"/>
          </p:nvPr>
        </p:nvSpPr>
        <p:spPr>
          <a:xfrm>
            <a:off x="850071" y="214290"/>
            <a:ext cx="10001320" cy="2714644"/>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None/>
            </a:pPr>
            <a:r>
              <a:rPr lang="it-IT" b="1" u="sng"/>
              <a:t>ROSALIND FRANKLIN</a:t>
            </a:r>
            <a:r>
              <a:rPr lang="it-IT" b="1"/>
              <a:t>: ha scoperto la struttura della molecola del DNA.</a:t>
            </a:r>
            <a:endParaRPr/>
          </a:p>
          <a:p>
            <a:pPr marL="342900" lvl="0" indent="-342900" algn="just" rtl="0">
              <a:spcBef>
                <a:spcPts val="640"/>
              </a:spcBef>
              <a:spcAft>
                <a:spcPts val="0"/>
              </a:spcAft>
              <a:buClr>
                <a:schemeClr val="dk1"/>
              </a:buClr>
              <a:buSzPts val="3200"/>
              <a:buNone/>
            </a:pPr>
            <a:r>
              <a:rPr lang="it-IT" b="1"/>
              <a:t>Fotografa ai raggi x il DNA, scoperta che cambia la storia per la ricerca di cure per le malattie.</a:t>
            </a:r>
            <a:endParaRPr b="1"/>
          </a:p>
        </p:txBody>
      </p:sp>
      <p:pic>
        <p:nvPicPr>
          <p:cNvPr id="198" name="Google Shape;198;p21" descr="Rosalind-Franklin.jpg"/>
          <p:cNvPicPr preferRelativeResize="0"/>
          <p:nvPr/>
        </p:nvPicPr>
        <p:blipFill rotWithShape="1">
          <a:blip r:embed="rId3">
            <a:alphaModFix/>
          </a:blip>
          <a:srcRect/>
          <a:stretch/>
        </p:blipFill>
        <p:spPr>
          <a:xfrm>
            <a:off x="850071" y="3214686"/>
            <a:ext cx="4564848" cy="3429024"/>
          </a:xfrm>
          <a:prstGeom prst="rect">
            <a:avLst/>
          </a:prstGeom>
          <a:noFill/>
          <a:ln w="38100" cap="flat" cmpd="sng">
            <a:solidFill>
              <a:srgbClr val="538CD5"/>
            </a:solidFill>
            <a:prstDash val="solid"/>
            <a:round/>
            <a:headEnd type="none" w="sm" len="sm"/>
            <a:tailEnd type="none" w="sm" len="sm"/>
          </a:ln>
        </p:spPr>
      </p:pic>
      <p:pic>
        <p:nvPicPr>
          <p:cNvPr id="199" name="Google Shape;199;p21" descr="51-kChC-U43080900598209oxE-593x443@Corriere-Web-Sezioni.jpg"/>
          <p:cNvPicPr preferRelativeResize="0"/>
          <p:nvPr/>
        </p:nvPicPr>
        <p:blipFill rotWithShape="1">
          <a:blip r:embed="rId4">
            <a:alphaModFix/>
          </a:blip>
          <a:srcRect/>
          <a:stretch/>
        </p:blipFill>
        <p:spPr>
          <a:xfrm>
            <a:off x="6350797" y="3214686"/>
            <a:ext cx="4500594" cy="3429024"/>
          </a:xfrm>
          <a:prstGeom prst="rect">
            <a:avLst/>
          </a:prstGeom>
          <a:noFill/>
          <a:ln w="38100" cap="flat" cmpd="sng">
            <a:solidFill>
              <a:srgbClr val="538CD5"/>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2"/>
          <p:cNvSpPr txBox="1">
            <a:spLocks noGrp="1"/>
          </p:cNvSpPr>
          <p:nvPr>
            <p:ph type="body" idx="1"/>
          </p:nvPr>
        </p:nvSpPr>
        <p:spPr>
          <a:xfrm>
            <a:off x="5422103" y="857233"/>
            <a:ext cx="6072230" cy="4643470"/>
          </a:xfrm>
          <a:prstGeom prst="rect">
            <a:avLst/>
          </a:prstGeom>
          <a:noFill/>
          <a:ln w="38100" cap="flat" cmpd="sng">
            <a:solidFill>
              <a:srgbClr val="953734"/>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None/>
            </a:pPr>
            <a:r>
              <a:rPr lang="it-IT" sz="2800" b="1" u="sng"/>
              <a:t>ANCEL KEYS</a:t>
            </a:r>
            <a:r>
              <a:rPr lang="it-IT" sz="2800" b="1"/>
              <a:t>: mette su uno studio sull’alimentazione,  quella americana e quella europea e scopre che chi segue una dieta mediterranea contrae meno malattie rispetto a chi segue una dieta americana.</a:t>
            </a:r>
            <a:endParaRPr/>
          </a:p>
          <a:p>
            <a:pPr marL="342900" lvl="0" indent="-342900" algn="l" rtl="0">
              <a:spcBef>
                <a:spcPts val="560"/>
              </a:spcBef>
              <a:spcAft>
                <a:spcPts val="0"/>
              </a:spcAft>
              <a:buClr>
                <a:schemeClr val="dk1"/>
              </a:buClr>
              <a:buSzPts val="2800"/>
              <a:buNone/>
            </a:pPr>
            <a:r>
              <a:rPr lang="it-IT" sz="2800" b="1"/>
              <a:t>    Primo studio con metodo scientifico sull’alimentazione.</a:t>
            </a:r>
            <a:endParaRPr sz="2800" b="1"/>
          </a:p>
        </p:txBody>
      </p:sp>
      <p:pic>
        <p:nvPicPr>
          <p:cNvPr id="205" name="Google Shape;205;p22" descr="Ancel-Keys.jpg"/>
          <p:cNvPicPr preferRelativeResize="0"/>
          <p:nvPr/>
        </p:nvPicPr>
        <p:blipFill rotWithShape="1">
          <a:blip r:embed="rId3">
            <a:alphaModFix/>
          </a:blip>
          <a:srcRect/>
          <a:stretch/>
        </p:blipFill>
        <p:spPr>
          <a:xfrm>
            <a:off x="278568" y="857232"/>
            <a:ext cx="4786346" cy="2933847"/>
          </a:xfrm>
          <a:prstGeom prst="rect">
            <a:avLst/>
          </a:prstGeom>
          <a:noFill/>
          <a:ln w="38100" cap="flat" cmpd="sng">
            <a:solidFill>
              <a:srgbClr val="FFC000"/>
            </a:solidFill>
            <a:prstDash val="solid"/>
            <a:round/>
            <a:headEnd type="none" w="sm" len="sm"/>
            <a:tailEnd type="none" w="sm" len="sm"/>
          </a:ln>
        </p:spPr>
      </p:pic>
      <p:pic>
        <p:nvPicPr>
          <p:cNvPr id="206" name="Google Shape;206;p22" descr="piramide-alimentare.jpg"/>
          <p:cNvPicPr preferRelativeResize="0"/>
          <p:nvPr/>
        </p:nvPicPr>
        <p:blipFill rotWithShape="1">
          <a:blip r:embed="rId4">
            <a:alphaModFix/>
          </a:blip>
          <a:srcRect/>
          <a:stretch/>
        </p:blipFill>
        <p:spPr>
          <a:xfrm>
            <a:off x="707195" y="4000504"/>
            <a:ext cx="3667124" cy="2643206"/>
          </a:xfrm>
          <a:prstGeom prst="rect">
            <a:avLst/>
          </a:prstGeom>
          <a:noFill/>
          <a:ln w="38100" cap="flat" cmpd="sng">
            <a:solidFill>
              <a:srgbClr val="205867"/>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585074" y="274638"/>
            <a:ext cx="10531318" cy="1143000"/>
          </a:xfrm>
          <a:prstGeom prst="rect">
            <a:avLst/>
          </a:prstGeom>
          <a:noFill/>
          <a:ln w="57150" cap="flat" cmpd="sng">
            <a:solidFill>
              <a:srgbClr val="63242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it-IT" sz="3600" b="1" u="sng"/>
              <a:t>QUANTO E’ IMPORTANTE SOSTENERE LA RICERCA E I RICERCATORI PER RENDERE CURABILE IL CANCRO?</a:t>
            </a:r>
            <a:endParaRPr sz="3600" b="1" u="sng"/>
          </a:p>
        </p:txBody>
      </p:sp>
      <p:sp>
        <p:nvSpPr>
          <p:cNvPr id="212" name="Google Shape;212;p24"/>
          <p:cNvSpPr txBox="1">
            <a:spLocks noGrp="1"/>
          </p:cNvSpPr>
          <p:nvPr>
            <p:ph type="body" idx="1"/>
          </p:nvPr>
        </p:nvSpPr>
        <p:spPr>
          <a:xfrm>
            <a:off x="585074" y="1600205"/>
            <a:ext cx="10531318" cy="2328862"/>
          </a:xfrm>
          <a:prstGeom prst="rect">
            <a:avLst/>
          </a:prstGeom>
          <a:noFill/>
          <a:ln w="38100" cap="flat" cmpd="sng">
            <a:solidFill>
              <a:srgbClr val="E36C09"/>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None/>
            </a:pPr>
            <a:r>
              <a:rPr lang="it-IT" sz="2800" b="1"/>
              <a:t>L’emergenza sanitaria non deve farci dimenticare la necessità di sostenere la ricerca sul cancro. Anche in questa fase l’impegno deve essere totale, perché le cure per i malati oncologici non subiscano rallentamenti.</a:t>
            </a:r>
            <a:endParaRPr sz="2800" b="1"/>
          </a:p>
        </p:txBody>
      </p:sp>
      <p:pic>
        <p:nvPicPr>
          <p:cNvPr id="213" name="Google Shape;213;p24" descr="Ricercatori.jpg"/>
          <p:cNvPicPr preferRelativeResize="0"/>
          <p:nvPr/>
        </p:nvPicPr>
        <p:blipFill rotWithShape="1">
          <a:blip r:embed="rId3">
            <a:alphaModFix/>
          </a:blip>
          <a:srcRect/>
          <a:stretch/>
        </p:blipFill>
        <p:spPr>
          <a:xfrm>
            <a:off x="1707327" y="4286256"/>
            <a:ext cx="3286148" cy="2286016"/>
          </a:xfrm>
          <a:prstGeom prst="rect">
            <a:avLst/>
          </a:prstGeom>
          <a:noFill/>
          <a:ln w="38100" cap="flat" cmpd="sng">
            <a:solidFill>
              <a:srgbClr val="31859B"/>
            </a:solidFill>
            <a:prstDash val="solid"/>
            <a:round/>
            <a:headEnd type="none" w="sm" len="sm"/>
            <a:tailEnd type="none" w="sm" len="sm"/>
          </a:ln>
        </p:spPr>
      </p:pic>
      <p:pic>
        <p:nvPicPr>
          <p:cNvPr id="214" name="Google Shape;214;p24" descr="malati-di-cancro.jpg"/>
          <p:cNvPicPr preferRelativeResize="0"/>
          <p:nvPr/>
        </p:nvPicPr>
        <p:blipFill rotWithShape="1">
          <a:blip r:embed="rId4">
            <a:alphaModFix/>
          </a:blip>
          <a:srcRect/>
          <a:stretch/>
        </p:blipFill>
        <p:spPr>
          <a:xfrm>
            <a:off x="6493673" y="4286256"/>
            <a:ext cx="3429024" cy="2286016"/>
          </a:xfrm>
          <a:prstGeom prst="rect">
            <a:avLst/>
          </a:prstGeom>
          <a:noFill/>
          <a:ln w="38100" cap="flat" cmpd="sng">
            <a:solidFill>
              <a:srgbClr val="4F6128"/>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421443" y="274638"/>
            <a:ext cx="10858576" cy="1154098"/>
          </a:xfrm>
          <a:prstGeom prst="rect">
            <a:avLst/>
          </a:prstGeom>
          <a:noFill/>
          <a:ln w="57150" cap="flat" cmpd="sng">
            <a:solidFill>
              <a:srgbClr val="0F243E"/>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it-IT"/>
              <a:t> </a:t>
            </a:r>
            <a:r>
              <a:rPr lang="it-IT" sz="3100" b="1"/>
              <a:t> </a:t>
            </a:r>
            <a:r>
              <a:rPr lang="it-IT" sz="3100" b="1" i="1" u="sng"/>
              <a:t>LA RICERCA SUL CANCRO È DEFINIBILE COME UN PERCORSO A TAPPE</a:t>
            </a:r>
            <a:br>
              <a:rPr lang="it-IT"/>
            </a:br>
            <a:endParaRPr/>
          </a:p>
        </p:txBody>
      </p:sp>
      <p:sp>
        <p:nvSpPr>
          <p:cNvPr id="91" name="Google Shape;91;p2"/>
          <p:cNvSpPr txBox="1">
            <a:spLocks noGrp="1"/>
          </p:cNvSpPr>
          <p:nvPr>
            <p:ph type="body" idx="1"/>
          </p:nvPr>
        </p:nvSpPr>
        <p:spPr>
          <a:xfrm>
            <a:off x="585074" y="2000240"/>
            <a:ext cx="6622979" cy="4125927"/>
          </a:xfrm>
          <a:prstGeom prst="rect">
            <a:avLst/>
          </a:prstGeom>
          <a:noFill/>
          <a:ln w="38100" cap="flat" cmpd="sng">
            <a:solidFill>
              <a:srgbClr val="E36C09"/>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3200"/>
              <a:buNone/>
            </a:pPr>
            <a:r>
              <a:rPr lang="it-IT" b="1"/>
              <a:t> Queste tappe sono:</a:t>
            </a:r>
            <a:endParaRPr/>
          </a:p>
          <a:p>
            <a:pPr marL="342900" lvl="0" indent="-342900" algn="just" rtl="0">
              <a:spcBef>
                <a:spcPts val="640"/>
              </a:spcBef>
              <a:spcAft>
                <a:spcPts val="0"/>
              </a:spcAft>
              <a:buClr>
                <a:schemeClr val="dk1"/>
              </a:buClr>
              <a:buSzPts val="3200"/>
              <a:buNone/>
            </a:pPr>
            <a:r>
              <a:rPr lang="it-IT" b="1"/>
              <a:t>-Ricerca di base </a:t>
            </a:r>
            <a:endParaRPr/>
          </a:p>
          <a:p>
            <a:pPr marL="342900" lvl="0" indent="-342900" algn="just" rtl="0">
              <a:spcBef>
                <a:spcPts val="640"/>
              </a:spcBef>
              <a:spcAft>
                <a:spcPts val="0"/>
              </a:spcAft>
              <a:buClr>
                <a:schemeClr val="dk1"/>
              </a:buClr>
              <a:buSzPts val="3200"/>
              <a:buNone/>
            </a:pPr>
            <a:r>
              <a:rPr lang="it-IT" b="1"/>
              <a:t>-Ricerca clinica </a:t>
            </a:r>
            <a:endParaRPr/>
          </a:p>
          <a:p>
            <a:pPr marL="342900" lvl="0" indent="-342900" algn="just" rtl="0">
              <a:spcBef>
                <a:spcPts val="640"/>
              </a:spcBef>
              <a:spcAft>
                <a:spcPts val="0"/>
              </a:spcAft>
              <a:buClr>
                <a:schemeClr val="dk1"/>
              </a:buClr>
              <a:buSzPts val="3200"/>
              <a:buNone/>
            </a:pPr>
            <a:r>
              <a:rPr lang="it-IT" b="1"/>
              <a:t>-Ricerca traslazionale </a:t>
            </a:r>
            <a:endParaRPr/>
          </a:p>
          <a:p>
            <a:pPr marL="342900" lvl="0" indent="-342900" algn="just" rtl="0">
              <a:spcBef>
                <a:spcPts val="640"/>
              </a:spcBef>
              <a:spcAft>
                <a:spcPts val="0"/>
              </a:spcAft>
              <a:buClr>
                <a:schemeClr val="dk1"/>
              </a:buClr>
              <a:buSzPts val="3200"/>
              <a:buNone/>
            </a:pPr>
            <a:r>
              <a:rPr lang="it-IT" b="1"/>
              <a:t>-Ricerca epidemiologica</a:t>
            </a:r>
            <a:endParaRPr/>
          </a:p>
          <a:p>
            <a:pPr marL="342900" lvl="0" indent="-139700" algn="l" rtl="0">
              <a:spcBef>
                <a:spcPts val="640"/>
              </a:spcBef>
              <a:spcAft>
                <a:spcPts val="0"/>
              </a:spcAft>
              <a:buClr>
                <a:schemeClr val="dk1"/>
              </a:buClr>
              <a:buSzPts val="3200"/>
              <a:buNone/>
            </a:pPr>
            <a:endParaRPr/>
          </a:p>
        </p:txBody>
      </p:sp>
      <p:pic>
        <p:nvPicPr>
          <p:cNvPr id="92" name="Google Shape;92;p2" descr="rondoni.png"/>
          <p:cNvPicPr preferRelativeResize="0"/>
          <p:nvPr/>
        </p:nvPicPr>
        <p:blipFill rotWithShape="1">
          <a:blip r:embed="rId3">
            <a:alphaModFix/>
          </a:blip>
          <a:srcRect/>
          <a:stretch/>
        </p:blipFill>
        <p:spPr>
          <a:xfrm>
            <a:off x="7493805" y="2571744"/>
            <a:ext cx="4000528" cy="2643182"/>
          </a:xfrm>
          <a:prstGeom prst="rect">
            <a:avLst/>
          </a:prstGeom>
          <a:noFill/>
          <a:ln w="28575" cap="flat" cmpd="sng">
            <a:solidFill>
              <a:srgbClr val="76923C"/>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type="title"/>
          </p:nvPr>
        </p:nvSpPr>
        <p:spPr>
          <a:xfrm>
            <a:off x="585074" y="274638"/>
            <a:ext cx="10531318" cy="1143000"/>
          </a:xfrm>
          <a:prstGeom prst="rect">
            <a:avLst/>
          </a:prstGeom>
          <a:noFill/>
          <a:ln w="57150" cap="flat" cmpd="sng">
            <a:solidFill>
              <a:srgbClr val="4F6128"/>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800"/>
              <a:buFont typeface="Calibri"/>
              <a:buNone/>
            </a:pPr>
            <a:r>
              <a:rPr lang="it-IT" sz="4800" b="1" u="sng"/>
              <a:t>COSA VUOLE DIRE RICERCA?</a:t>
            </a:r>
            <a:endParaRPr sz="4800" b="1" u="sng"/>
          </a:p>
        </p:txBody>
      </p:sp>
      <p:sp>
        <p:nvSpPr>
          <p:cNvPr id="220" name="Google Shape;220;p25"/>
          <p:cNvSpPr txBox="1">
            <a:spLocks noGrp="1"/>
          </p:cNvSpPr>
          <p:nvPr>
            <p:ph type="body" idx="1"/>
          </p:nvPr>
        </p:nvSpPr>
        <p:spPr>
          <a:xfrm>
            <a:off x="585074" y="1600205"/>
            <a:ext cx="10531318" cy="418625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None/>
            </a:pPr>
            <a:r>
              <a:rPr lang="it-IT" sz="2800" b="1" dirty="0"/>
              <a:t>Ricerca vuol dire giovani medici e biologi, che sul campo ogni giorno lavorano per fare passi avanti nella scienza,  per sconfiggere le malattie. Le battaglie si vincono tutti assieme, quella contro il cancro ha ancora più bisogno di coesione e solidarietà. Loro hanno già dimostrato di essere in grado di dare un apporto fondamentale alla ricerca. Bisogna però dare loro prospettive e sicurezza, perché </a:t>
            </a:r>
            <a:r>
              <a:rPr lang="it-IT" sz="2800" b="1" dirty="0">
                <a:solidFill>
                  <a:schemeClr val="tx1"/>
                </a:solidFill>
              </a:rPr>
              <a:t>sono</a:t>
            </a:r>
            <a:r>
              <a:rPr lang="it-IT" sz="2800" b="1" dirty="0">
                <a:solidFill>
                  <a:srgbClr val="FF0000"/>
                </a:solidFill>
              </a:rPr>
              <a:t> </a:t>
            </a:r>
            <a:r>
              <a:rPr lang="it-IT" sz="2800" b="1" dirty="0"/>
              <a:t>il futuro della nostra sanità, coloro che lavorano per preservare la nostra salute.</a:t>
            </a:r>
            <a:endParaRPr sz="2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8"/>
          <p:cNvSpPr txBox="1">
            <a:spLocks noGrp="1"/>
          </p:cNvSpPr>
          <p:nvPr>
            <p:ph type="title"/>
          </p:nvPr>
        </p:nvSpPr>
        <p:spPr>
          <a:xfrm>
            <a:off x="585074" y="274638"/>
            <a:ext cx="10531318" cy="1143000"/>
          </a:xfrm>
          <a:prstGeom prst="rect">
            <a:avLst/>
          </a:prstGeom>
          <a:noFill/>
          <a:ln w="57150" cap="flat" cmpd="sng">
            <a:solidFill>
              <a:srgbClr val="494429"/>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it-IT" b="1" u="sng"/>
              <a:t>COME  AVVIENE LA RACCOLTA FONDI?</a:t>
            </a:r>
            <a:endParaRPr b="1" u="sng"/>
          </a:p>
        </p:txBody>
      </p:sp>
      <p:sp>
        <p:nvSpPr>
          <p:cNvPr id="226" name="Google Shape;226;p28"/>
          <p:cNvSpPr txBox="1">
            <a:spLocks noGrp="1"/>
          </p:cNvSpPr>
          <p:nvPr>
            <p:ph type="body" idx="1"/>
          </p:nvPr>
        </p:nvSpPr>
        <p:spPr>
          <a:xfrm>
            <a:off x="585074" y="1600204"/>
            <a:ext cx="10531318" cy="4525963"/>
          </a:xfrm>
          <a:prstGeom prst="rect">
            <a:avLst/>
          </a:prstGeom>
          <a:noFill/>
          <a:ln w="38100" cap="flat" cmpd="sng">
            <a:solidFill>
              <a:schemeClr val="accent2"/>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None/>
            </a:pPr>
            <a:r>
              <a:rPr lang="it-IT" b="1" dirty="0"/>
              <a:t>La raccolta di fondi avviene in vari modi, attraverso iniziative nazionali e locali, rivolte al grande pubblico.</a:t>
            </a:r>
            <a:endParaRPr dirty="0"/>
          </a:p>
          <a:p>
            <a:pPr marL="342900" lvl="0" indent="-342900" algn="l" rtl="0">
              <a:spcBef>
                <a:spcPts val="640"/>
              </a:spcBef>
              <a:spcAft>
                <a:spcPts val="0"/>
              </a:spcAft>
              <a:buClr>
                <a:schemeClr val="dk1"/>
              </a:buClr>
              <a:buSzPts val="3200"/>
              <a:buNone/>
            </a:pPr>
            <a:r>
              <a:rPr lang="it-IT" b="1" dirty="0"/>
              <a:t> Ad esempio: attraverso programmi televisivi, eventi calcistici a cui partecipano i grandi campioni di serie A, vendendo nelle piazze o attraverso le scuole, arance, miele, marmellate, cioccolatini, azalee </a:t>
            </a:r>
            <a:r>
              <a:rPr lang="it-IT" b="1" dirty="0" err="1"/>
              <a:t>ecc</a:t>
            </a:r>
            <a:r>
              <a:rPr lang="it-IT" b="1" dirty="0"/>
              <a:t>… il cui ricavato va tutto a finanziare la ricerca contro il cancro.</a:t>
            </a:r>
            <a:endParaRP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0"/>
          <p:cNvSpPr txBox="1">
            <a:spLocks noGrp="1"/>
          </p:cNvSpPr>
          <p:nvPr>
            <p:ph type="title"/>
          </p:nvPr>
        </p:nvSpPr>
        <p:spPr>
          <a:xfrm>
            <a:off x="585074" y="274638"/>
            <a:ext cx="10531318" cy="1143000"/>
          </a:xfrm>
          <a:prstGeom prst="rect">
            <a:avLst/>
          </a:prstGeom>
          <a:noFill/>
          <a:ln w="57150" cap="flat" cmpd="sng">
            <a:solidFill>
              <a:srgbClr val="00B05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800"/>
              <a:buFont typeface="Calibri"/>
              <a:buNone/>
            </a:pPr>
            <a:r>
              <a:rPr lang="it-IT" sz="4800" b="1" u="sng"/>
              <a:t>COSA FINANZIAMO?</a:t>
            </a:r>
            <a:endParaRPr sz="4800" b="1" u="sng"/>
          </a:p>
        </p:txBody>
      </p:sp>
      <p:sp>
        <p:nvSpPr>
          <p:cNvPr id="232" name="Google Shape;232;p30"/>
          <p:cNvSpPr txBox="1">
            <a:spLocks noGrp="1"/>
          </p:cNvSpPr>
          <p:nvPr>
            <p:ph type="body" idx="1"/>
          </p:nvPr>
        </p:nvSpPr>
        <p:spPr>
          <a:xfrm>
            <a:off x="635757" y="1857364"/>
            <a:ext cx="10531318" cy="4329126"/>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None/>
            </a:pPr>
            <a:r>
              <a:rPr lang="it-IT" b="1" dirty="0"/>
              <a:t>Per il 2021 fondazione AIRC ha investito circa 125 milioni di euro, in 800 progetti e nuovi programmi di ricerca, che coinvolgono 5.000 ricercatori. Questo contributo è stato possibile grazie a gesti di generosità anche di piccola entità. Per sviluppare nuovi percorsi di cura, è necessario affrontare nuove sfide e credere nei nostri ricercatori, perché il cancro diventi una malattia </a:t>
            </a:r>
            <a:r>
              <a:rPr lang="it-IT" b="1" dirty="0">
                <a:solidFill>
                  <a:schemeClr val="tx1"/>
                </a:solidFill>
              </a:rPr>
              <a:t>sempre più </a:t>
            </a:r>
            <a:r>
              <a:rPr lang="it-IT" b="1" dirty="0"/>
              <a:t>curabile.</a:t>
            </a:r>
            <a:endParaRPr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585074" y="274638"/>
            <a:ext cx="10531318" cy="1143000"/>
          </a:xfrm>
          <a:prstGeom prst="rect">
            <a:avLst/>
          </a:prstGeom>
          <a:noFill/>
          <a:ln w="57150" cap="flat" cmpd="sng">
            <a:solidFill>
              <a:srgbClr val="B6DDE7"/>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it-IT" sz="4000" b="1" u="sng"/>
              <a:t>PERCHE’ E’ IMPORTANTE CHE OGNUNO DI NOI FACCIA LA PROPRIA PARTE PER AIUTARE LA RICERCA?</a:t>
            </a:r>
            <a:endParaRPr sz="4000" b="1" u="sng"/>
          </a:p>
        </p:txBody>
      </p:sp>
      <p:sp>
        <p:nvSpPr>
          <p:cNvPr id="238" name="Google Shape;238;p31"/>
          <p:cNvSpPr txBox="1">
            <a:spLocks noGrp="1"/>
          </p:cNvSpPr>
          <p:nvPr>
            <p:ph type="body" idx="1"/>
          </p:nvPr>
        </p:nvSpPr>
        <p:spPr>
          <a:xfrm>
            <a:off x="207129" y="1600205"/>
            <a:ext cx="11215765" cy="3114679"/>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t" anchorCtr="0">
            <a:normAutofit/>
          </a:bodyPr>
          <a:lstStyle/>
          <a:p>
            <a:pPr marL="342900" lvl="0">
              <a:spcBef>
                <a:spcPts val="0"/>
              </a:spcBef>
              <a:buSzPts val="2800"/>
              <a:buNone/>
            </a:pPr>
            <a:r>
              <a:rPr lang="it-IT" sz="2800" b="1" dirty="0"/>
              <a:t>Perché il cancro diventi una malattia </a:t>
            </a:r>
            <a:r>
              <a:rPr lang="it-IT" sz="2800" b="1" dirty="0">
                <a:solidFill>
                  <a:schemeClr val="tx1"/>
                </a:solidFill>
              </a:rPr>
              <a:t>sempre più </a:t>
            </a:r>
            <a:r>
              <a:rPr lang="it-IT" sz="2800" b="1" dirty="0"/>
              <a:t>curabile è necessario capire quanto sia importante sostenere la ricerca scientifica con il nostro contributo.  Un piccolo sforzo da parte di tutti può dare ai pazienti malati di cancro la chance di guarire e alle persone che hanno donato, la soddisfazione di aver reso possibile questa guarigione. Quindi tutti insieme sosteniamo la ricerca e i ricercatori, </a:t>
            </a:r>
            <a:r>
              <a:rPr lang="it-IT" sz="2800" b="1" dirty="0" err="1"/>
              <a:t>affinchè</a:t>
            </a:r>
            <a:r>
              <a:rPr lang="it-IT" sz="2800" b="1" dirty="0"/>
              <a:t> nel futuro il cancro sia una malattia </a:t>
            </a:r>
            <a:r>
              <a:rPr lang="it-IT" sz="2800" b="1" dirty="0">
                <a:solidFill>
                  <a:schemeClr val="tx1"/>
                </a:solidFill>
              </a:rPr>
              <a:t>sempre più </a:t>
            </a:r>
            <a:r>
              <a:rPr lang="it-IT" sz="2800" b="1" dirty="0"/>
              <a:t>curabile, da cui si può guarire.</a:t>
            </a:r>
            <a:endParaRPr sz="2800" b="1" dirty="0"/>
          </a:p>
        </p:txBody>
      </p:sp>
      <p:pic>
        <p:nvPicPr>
          <p:cNvPr id="239" name="Google Shape;239;p31" descr="ARIC-NOVEMBRE-2020.png"/>
          <p:cNvPicPr preferRelativeResize="0"/>
          <p:nvPr/>
        </p:nvPicPr>
        <p:blipFill rotWithShape="1">
          <a:blip r:embed="rId3">
            <a:alphaModFix/>
          </a:blip>
          <a:srcRect/>
          <a:stretch/>
        </p:blipFill>
        <p:spPr>
          <a:xfrm>
            <a:off x="564319" y="4857760"/>
            <a:ext cx="3286148" cy="1774230"/>
          </a:xfrm>
          <a:prstGeom prst="rect">
            <a:avLst/>
          </a:prstGeom>
          <a:noFill/>
          <a:ln w="38100" cap="flat" cmpd="sng">
            <a:solidFill>
              <a:srgbClr val="4F6128"/>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585074" y="274638"/>
            <a:ext cx="10531318" cy="1143000"/>
          </a:xfrm>
          <a:prstGeom prst="rect">
            <a:avLst/>
          </a:prstGeom>
          <a:noFill/>
          <a:ln w="57150" cap="flat" cmpd="sng">
            <a:solidFill>
              <a:srgbClr val="E36C09"/>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it-IT" b="1" u="sng"/>
              <a:t>RICERCA DI BASE E CLINICA</a:t>
            </a:r>
            <a:endParaRPr b="1" u="sng"/>
          </a:p>
        </p:txBody>
      </p:sp>
      <p:sp>
        <p:nvSpPr>
          <p:cNvPr id="98" name="Google Shape;98;p3"/>
          <p:cNvSpPr txBox="1">
            <a:spLocks noGrp="1"/>
          </p:cNvSpPr>
          <p:nvPr>
            <p:ph type="body" idx="1"/>
          </p:nvPr>
        </p:nvSpPr>
        <p:spPr>
          <a:xfrm>
            <a:off x="585074" y="1600204"/>
            <a:ext cx="10531318" cy="4525963"/>
          </a:xfrm>
          <a:prstGeom prst="rect">
            <a:avLst/>
          </a:prstGeom>
          <a:noFill/>
          <a:ln w="38100" cap="flat" cmpd="sng">
            <a:solidFill>
              <a:srgbClr val="92D050"/>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chemeClr val="dk1"/>
              </a:buClr>
              <a:buSzPct val="100000"/>
              <a:buNone/>
            </a:pPr>
            <a:r>
              <a:rPr lang="it-IT" b="1"/>
              <a:t>   </a:t>
            </a:r>
            <a:r>
              <a:rPr lang="it-IT" b="1" u="sng"/>
              <a:t>La ricerca di base</a:t>
            </a:r>
            <a:endParaRPr/>
          </a:p>
          <a:p>
            <a:pPr marL="0" lvl="0" indent="0" algn="l" rtl="0">
              <a:spcBef>
                <a:spcPts val="592"/>
              </a:spcBef>
              <a:spcAft>
                <a:spcPts val="0"/>
              </a:spcAft>
              <a:buClr>
                <a:schemeClr val="dk1"/>
              </a:buClr>
              <a:buSzPct val="100000"/>
              <a:buNone/>
            </a:pPr>
            <a:r>
              <a:rPr lang="it-IT" b="1"/>
              <a:t> è lo studio per comprendere i meccanismi biologici che generano il cancro. serve quindi a capire quali sono le cause della malattia. la ricerca di base mira ad individuare bersagli di cura.</a:t>
            </a:r>
            <a:endParaRPr/>
          </a:p>
          <a:p>
            <a:pPr marL="0" lvl="0" indent="0" algn="l" rtl="0">
              <a:spcBef>
                <a:spcPts val="592"/>
              </a:spcBef>
              <a:spcAft>
                <a:spcPts val="0"/>
              </a:spcAft>
              <a:buClr>
                <a:schemeClr val="dk1"/>
              </a:buClr>
              <a:buSzPct val="100000"/>
              <a:buNone/>
            </a:pPr>
            <a:r>
              <a:rPr lang="it-IT" b="1" u="sng"/>
              <a:t>Ricerca clinica</a:t>
            </a:r>
            <a:endParaRPr/>
          </a:p>
          <a:p>
            <a:pPr marL="0" lvl="0" indent="0" algn="l" rtl="0">
              <a:spcBef>
                <a:spcPts val="592"/>
              </a:spcBef>
              <a:spcAft>
                <a:spcPts val="0"/>
              </a:spcAft>
              <a:buClr>
                <a:schemeClr val="dk1"/>
              </a:buClr>
              <a:buSzPct val="100000"/>
              <a:buNone/>
            </a:pPr>
            <a:r>
              <a:rPr lang="it-IT" b="1"/>
              <a:t>nella ricerca clinica la terapia viene testata prima di essere approvata.</a:t>
            </a:r>
            <a:endParaRPr/>
          </a:p>
          <a:p>
            <a:pPr marL="0" lvl="0" indent="0" algn="l" rtl="0">
              <a:spcBef>
                <a:spcPts val="592"/>
              </a:spcBef>
              <a:spcAft>
                <a:spcPts val="0"/>
              </a:spcAft>
              <a:buClr>
                <a:schemeClr val="dk1"/>
              </a:buClr>
              <a:buSzPct val="100000"/>
              <a:buNone/>
            </a:pPr>
            <a:r>
              <a:rPr lang="it-IT" b="1"/>
              <a:t> Si svolge in quattro fasi: si testa il farmaco su una piccola cerchia di persone si valuta l’efficacia della terapia si testa la terapia su un numero maggiore infine si monitorano gli effetti collaterali su una grande popolazione. </a:t>
            </a:r>
            <a:endParaRPr/>
          </a:p>
          <a:p>
            <a:pPr marL="342900" lvl="0" indent="-154940" algn="l" rtl="0">
              <a:spcBef>
                <a:spcPts val="592"/>
              </a:spcBef>
              <a:spcAft>
                <a:spcPts val="0"/>
              </a:spcAft>
              <a:buClr>
                <a:schemeClr val="dk1"/>
              </a:buClr>
              <a:buSzPct val="1000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1635889" y="274638"/>
            <a:ext cx="8786874" cy="1143000"/>
          </a:xfrm>
          <a:prstGeom prst="rect">
            <a:avLst/>
          </a:prstGeom>
          <a:noFill/>
          <a:ln w="57150" cap="flat" cmpd="sng">
            <a:solidFill>
              <a:srgbClr val="953734"/>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600"/>
              <a:buFont typeface="Calibri"/>
              <a:buNone/>
            </a:pPr>
            <a:r>
              <a:rPr lang="it-IT" sz="3600" b="1" u="sng"/>
              <a:t>RICERCA TRASLAZIONALE E EPIDEMIOLOGICA</a:t>
            </a:r>
            <a:endParaRPr sz="3600" b="1" u="sng"/>
          </a:p>
        </p:txBody>
      </p:sp>
      <p:sp>
        <p:nvSpPr>
          <p:cNvPr id="104" name="Google Shape;104;p4"/>
          <p:cNvSpPr txBox="1">
            <a:spLocks noGrp="1"/>
          </p:cNvSpPr>
          <p:nvPr>
            <p:ph type="body" idx="1"/>
          </p:nvPr>
        </p:nvSpPr>
        <p:spPr>
          <a:xfrm>
            <a:off x="585074" y="1600205"/>
            <a:ext cx="10552069" cy="2900366"/>
          </a:xfrm>
          <a:prstGeom prst="rect">
            <a:avLst/>
          </a:prstGeom>
          <a:noFill/>
          <a:ln w="38100" cap="flat" cmpd="sng">
            <a:solidFill>
              <a:srgbClr val="76923C"/>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100000"/>
              <a:buNone/>
            </a:pPr>
            <a:r>
              <a:rPr lang="it-IT" b="1"/>
              <a:t>-</a:t>
            </a:r>
            <a:r>
              <a:rPr lang="it-IT" b="1" u="sng"/>
              <a:t>Ricerca traslazionale</a:t>
            </a:r>
            <a:r>
              <a:rPr lang="it-IT" b="1"/>
              <a:t>: è l’insieme dei processi di ricerca di base preclinica e clinica </a:t>
            </a:r>
            <a:endParaRPr/>
          </a:p>
          <a:p>
            <a:pPr marL="0" lvl="0" indent="0" algn="l" rtl="0">
              <a:spcBef>
                <a:spcPts val="592"/>
              </a:spcBef>
              <a:spcAft>
                <a:spcPts val="0"/>
              </a:spcAft>
              <a:buClr>
                <a:schemeClr val="dk1"/>
              </a:buClr>
              <a:buSzPct val="100000"/>
              <a:buNone/>
            </a:pPr>
            <a:r>
              <a:rPr lang="it-IT" b="1"/>
              <a:t>cioè il passaggio dal bancone del medico al paziente per poi ritornare al medico per poi trovare una cura definitiva.</a:t>
            </a:r>
            <a:endParaRPr/>
          </a:p>
          <a:p>
            <a:pPr marL="0" lvl="0" indent="0" algn="l" rtl="0">
              <a:spcBef>
                <a:spcPts val="592"/>
              </a:spcBef>
              <a:spcAft>
                <a:spcPts val="0"/>
              </a:spcAft>
              <a:buClr>
                <a:schemeClr val="dk1"/>
              </a:buClr>
              <a:buSzPct val="100000"/>
              <a:buNone/>
            </a:pPr>
            <a:r>
              <a:rPr lang="it-IT" b="1"/>
              <a:t>-</a:t>
            </a:r>
            <a:r>
              <a:rPr lang="it-IT" b="1" u="sng"/>
              <a:t>Ricerca epidemiologica</a:t>
            </a:r>
            <a:r>
              <a:rPr lang="it-IT" b="1"/>
              <a:t>: studia la diffusione le caratteristiche e i fattori di rischio di una malattia in una popolazione.</a:t>
            </a:r>
            <a:endParaRPr/>
          </a:p>
          <a:p>
            <a:pPr marL="342900" lvl="0" indent="-342900" algn="l" rtl="0">
              <a:spcBef>
                <a:spcPts val="592"/>
              </a:spcBef>
              <a:spcAft>
                <a:spcPts val="0"/>
              </a:spcAft>
              <a:buClr>
                <a:schemeClr val="dk1"/>
              </a:buClr>
              <a:buSzPct val="100000"/>
              <a:buNone/>
            </a:pPr>
            <a:endParaRPr/>
          </a:p>
        </p:txBody>
      </p:sp>
      <p:pic>
        <p:nvPicPr>
          <p:cNvPr id="105" name="Google Shape;105;p4" descr="laboratorio-ricerca-traslazionale-1024x768.jpg"/>
          <p:cNvPicPr preferRelativeResize="0"/>
          <p:nvPr/>
        </p:nvPicPr>
        <p:blipFill rotWithShape="1">
          <a:blip r:embed="rId3">
            <a:alphaModFix/>
          </a:blip>
          <a:srcRect/>
          <a:stretch/>
        </p:blipFill>
        <p:spPr>
          <a:xfrm>
            <a:off x="1135823" y="4643446"/>
            <a:ext cx="3429024" cy="2000264"/>
          </a:xfrm>
          <a:prstGeom prst="rect">
            <a:avLst/>
          </a:prstGeom>
          <a:noFill/>
          <a:ln w="28575" cap="flat" cmpd="sng">
            <a:solidFill>
              <a:srgbClr val="FFC000"/>
            </a:solidFill>
            <a:prstDash val="solid"/>
            <a:round/>
            <a:headEnd type="none" w="sm" len="sm"/>
            <a:tailEnd type="none" w="sm" len="sm"/>
          </a:ln>
        </p:spPr>
      </p:pic>
      <p:pic>
        <p:nvPicPr>
          <p:cNvPr id="106" name="Google Shape;106;p4" descr="ricerca-traslazionale_0020-copia-Large.jpg"/>
          <p:cNvPicPr preferRelativeResize="0"/>
          <p:nvPr/>
        </p:nvPicPr>
        <p:blipFill rotWithShape="1">
          <a:blip r:embed="rId4">
            <a:alphaModFix/>
          </a:blip>
          <a:srcRect/>
          <a:stretch/>
        </p:blipFill>
        <p:spPr>
          <a:xfrm>
            <a:off x="6993739" y="4643446"/>
            <a:ext cx="3357586" cy="2000264"/>
          </a:xfrm>
          <a:prstGeom prst="rect">
            <a:avLst/>
          </a:prstGeom>
          <a:noFill/>
          <a:ln w="28575" cap="flat" cmpd="sng">
            <a:solidFill>
              <a:srgbClr val="FFC0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585074" y="274638"/>
            <a:ext cx="10531318" cy="1143000"/>
          </a:xfrm>
          <a:prstGeom prst="rect">
            <a:avLst/>
          </a:prstGeom>
          <a:noFill/>
          <a:ln w="57150" cap="flat" cmpd="sng">
            <a:solidFill>
              <a:srgbClr val="24406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it-IT" b="1" u="sng"/>
              <a:t>COSA E’ LA RICERCA SUL CANCRO</a:t>
            </a:r>
            <a:endParaRPr b="1" u="sng"/>
          </a:p>
        </p:txBody>
      </p:sp>
      <p:sp>
        <p:nvSpPr>
          <p:cNvPr id="112" name="Google Shape;112;p5"/>
          <p:cNvSpPr txBox="1">
            <a:spLocks noGrp="1"/>
          </p:cNvSpPr>
          <p:nvPr>
            <p:ph type="body" idx="1"/>
          </p:nvPr>
        </p:nvSpPr>
        <p:spPr>
          <a:xfrm>
            <a:off x="585074" y="1600204"/>
            <a:ext cx="10531318" cy="4525963"/>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800"/>
              <a:buNone/>
            </a:pPr>
            <a:r>
              <a:rPr lang="it-IT" sz="2800" b="1"/>
              <a:t>La ricerca oncologica è una delle protagoniste del lavoro di medici e ricercatori, per sconfiggere il cancro. In essa sono riposte le speranze dei pazienti malati tumore.</a:t>
            </a:r>
            <a:endParaRPr/>
          </a:p>
          <a:p>
            <a:pPr marL="342900" lvl="0" indent="-342900" algn="l" rtl="0">
              <a:spcBef>
                <a:spcPts val="560"/>
              </a:spcBef>
              <a:spcAft>
                <a:spcPts val="0"/>
              </a:spcAft>
              <a:buClr>
                <a:schemeClr val="dk1"/>
              </a:buClr>
              <a:buSzPts val="2800"/>
              <a:buNone/>
            </a:pPr>
            <a:r>
              <a:rPr lang="it-IT" sz="2800" b="1"/>
              <a:t>Tutte le forme di cancro, per quanto diverse hanno 10 caratteristiche in comune.</a:t>
            </a:r>
            <a:endParaRPr/>
          </a:p>
          <a:p>
            <a:pPr marL="342900" lvl="0" indent="-342900" algn="l" rtl="0">
              <a:spcBef>
                <a:spcPts val="560"/>
              </a:spcBef>
              <a:spcAft>
                <a:spcPts val="0"/>
              </a:spcAft>
              <a:buClr>
                <a:schemeClr val="dk1"/>
              </a:buClr>
              <a:buSzPts val="2800"/>
              <a:buNone/>
            </a:pPr>
            <a:r>
              <a:rPr lang="it-IT" sz="2800" b="1"/>
              <a:t>Gli oncologi scelgono i farmaci per la terapia tenendo conto della locazione del tumore, ma anche delle sue proprietà biologiche.</a:t>
            </a:r>
            <a:endParaRPr/>
          </a:p>
          <a:p>
            <a:pPr marL="342900" lvl="0" indent="-342900" algn="l" rtl="0">
              <a:spcBef>
                <a:spcPts val="560"/>
              </a:spcBef>
              <a:spcAft>
                <a:spcPts val="0"/>
              </a:spcAft>
              <a:buClr>
                <a:schemeClr val="dk1"/>
              </a:buClr>
              <a:buSzPts val="2800"/>
              <a:buNone/>
            </a:pPr>
            <a:r>
              <a:rPr lang="it-IT" sz="2800" b="1"/>
              <a:t>La ricerca sta lavorando per arrivare a trattamenti più precisi e meno tossici per i pazienti. Per ogni proprietà del tumore, la ricerca risponde con una terapia diversa.</a:t>
            </a:r>
            <a:endParaRPr sz="2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8"/>
          <p:cNvSpPr txBox="1">
            <a:spLocks noGrp="1"/>
          </p:cNvSpPr>
          <p:nvPr>
            <p:ph type="title"/>
          </p:nvPr>
        </p:nvSpPr>
        <p:spPr>
          <a:xfrm>
            <a:off x="585074" y="274638"/>
            <a:ext cx="10531318" cy="1143000"/>
          </a:xfrm>
          <a:prstGeom prst="rect">
            <a:avLst/>
          </a:prstGeom>
          <a:noFill/>
          <a:ln w="57150" cap="flat" cmpd="sng">
            <a:solidFill>
              <a:srgbClr val="205867"/>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it-IT" b="1" u="sng"/>
              <a:t>RADIOTERAPIA E CHEMIOTERAPIA</a:t>
            </a:r>
            <a:endParaRPr b="1" u="sng"/>
          </a:p>
        </p:txBody>
      </p:sp>
      <p:sp>
        <p:nvSpPr>
          <p:cNvPr id="118" name="Google Shape;118;p8"/>
          <p:cNvSpPr txBox="1">
            <a:spLocks noGrp="1"/>
          </p:cNvSpPr>
          <p:nvPr>
            <p:ph type="body" idx="1"/>
          </p:nvPr>
        </p:nvSpPr>
        <p:spPr>
          <a:xfrm>
            <a:off x="278567" y="1600205"/>
            <a:ext cx="11215767" cy="3614745"/>
          </a:xfrm>
          <a:prstGeom prst="rect">
            <a:avLst/>
          </a:prstGeom>
          <a:noFill/>
          <a:ln w="38100" cap="flat" cmpd="sng">
            <a:solidFill>
              <a:srgbClr val="E36C09"/>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2800"/>
              <a:buFont typeface="Calibri"/>
              <a:buChar char="-"/>
            </a:pPr>
            <a:r>
              <a:rPr lang="it-IT" sz="2800" b="1"/>
              <a:t>La radioterapia: è una terapia localizzata, non invasiva, indolore, effettuata per lo più in regime ambulatoriale, in grado di provocare la necrosi ovvero la morte delle cellule tumorali, attraverso l’utilizzo di radiazioni iconizzanti.</a:t>
            </a:r>
            <a:endParaRPr/>
          </a:p>
          <a:p>
            <a:pPr marL="342900" lvl="0" indent="-342900" algn="just" rtl="0">
              <a:spcBef>
                <a:spcPts val="560"/>
              </a:spcBef>
              <a:spcAft>
                <a:spcPts val="0"/>
              </a:spcAft>
              <a:buClr>
                <a:schemeClr val="dk1"/>
              </a:buClr>
              <a:buSzPts val="2800"/>
              <a:buNone/>
            </a:pPr>
            <a:r>
              <a:rPr lang="it-IT" sz="2800" b="1"/>
              <a:t>-  La chemioterapia: è una terapia medica rivolta principalmente a colpire tumori solidi ed ematologici e consiste nella somministrazione  di farmaci detti citotossici o antiblastici, che sono impegnati nella distruzione delle cellule tumorali.</a:t>
            </a:r>
            <a:endParaRPr sz="28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9"/>
          <p:cNvSpPr txBox="1">
            <a:spLocks noGrp="1"/>
          </p:cNvSpPr>
          <p:nvPr>
            <p:ph type="title"/>
          </p:nvPr>
        </p:nvSpPr>
        <p:spPr>
          <a:xfrm>
            <a:off x="585074" y="274638"/>
            <a:ext cx="10531318" cy="1143000"/>
          </a:xfrm>
          <a:prstGeom prst="rect">
            <a:avLst/>
          </a:prstGeom>
          <a:noFill/>
          <a:ln w="57150" cap="flat" cmpd="sng">
            <a:solidFill>
              <a:srgbClr val="7F7F7F"/>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it-IT" sz="3600" b="1" u="sng"/>
              <a:t>PERCHE’ NON E’ STATA TROVATA ANCORA UNA CURA CONTRO IL CANCRO?</a:t>
            </a:r>
            <a:endParaRPr sz="3600" b="1" u="sng"/>
          </a:p>
        </p:txBody>
      </p:sp>
      <p:sp>
        <p:nvSpPr>
          <p:cNvPr id="124" name="Google Shape;124;p9"/>
          <p:cNvSpPr txBox="1">
            <a:spLocks noGrp="1"/>
          </p:cNvSpPr>
          <p:nvPr>
            <p:ph type="body" idx="1"/>
          </p:nvPr>
        </p:nvSpPr>
        <p:spPr>
          <a:xfrm>
            <a:off x="421443" y="1600205"/>
            <a:ext cx="10930014" cy="2686051"/>
          </a:xfrm>
          <a:prstGeom prst="rect">
            <a:avLst/>
          </a:prstGeom>
          <a:noFill/>
          <a:ln w="38100" cap="flat" cmpd="sng">
            <a:solidFill>
              <a:srgbClr val="FABF8E"/>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None/>
            </a:pPr>
            <a:r>
              <a:rPr lang="it-IT" sz="2800" b="1"/>
              <a:t>Il cancro non è solo una malattia ma centinaia di malattie diverse.</a:t>
            </a:r>
            <a:endParaRPr/>
          </a:p>
          <a:p>
            <a:pPr marL="342900" lvl="0" indent="-342900" algn="just" rtl="0">
              <a:spcBef>
                <a:spcPts val="560"/>
              </a:spcBef>
              <a:spcAft>
                <a:spcPts val="0"/>
              </a:spcAft>
              <a:buClr>
                <a:schemeClr val="dk1"/>
              </a:buClr>
              <a:buSzPts val="2800"/>
              <a:buNone/>
            </a:pPr>
            <a:r>
              <a:rPr lang="it-IT" sz="2800" b="1"/>
              <a:t>Per fare un esempio, solo del tumore al seno oggi conosciamo più forme  che sono biologicamente diverse.</a:t>
            </a:r>
            <a:endParaRPr/>
          </a:p>
          <a:p>
            <a:pPr marL="342900" lvl="0" indent="-342900" algn="just" rtl="0">
              <a:spcBef>
                <a:spcPts val="560"/>
              </a:spcBef>
              <a:spcAft>
                <a:spcPts val="0"/>
              </a:spcAft>
              <a:buClr>
                <a:schemeClr val="dk1"/>
              </a:buClr>
              <a:buSzPts val="2800"/>
              <a:buNone/>
            </a:pPr>
            <a:r>
              <a:rPr lang="it-IT" sz="2800" b="1"/>
              <a:t>Per ognuna di queste forme vengono messe appunto terapie specifiche, che sono efficaci in quella tipologia di tumore e non in un’altra.</a:t>
            </a:r>
            <a:endParaRPr/>
          </a:p>
          <a:p>
            <a:pPr marL="342900" lvl="0" indent="-342900" algn="l" rtl="0">
              <a:spcBef>
                <a:spcPts val="560"/>
              </a:spcBef>
              <a:spcAft>
                <a:spcPts val="0"/>
              </a:spcAft>
              <a:buClr>
                <a:schemeClr val="dk1"/>
              </a:buClr>
              <a:buSzPts val="2800"/>
              <a:buNone/>
            </a:pPr>
            <a:endParaRPr sz="2800" b="1"/>
          </a:p>
        </p:txBody>
      </p:sp>
      <p:pic>
        <p:nvPicPr>
          <p:cNvPr id="125" name="Google Shape;125;p9" descr="index.jpg"/>
          <p:cNvPicPr preferRelativeResize="0"/>
          <p:nvPr/>
        </p:nvPicPr>
        <p:blipFill rotWithShape="1">
          <a:blip r:embed="rId3">
            <a:alphaModFix/>
          </a:blip>
          <a:srcRect/>
          <a:stretch/>
        </p:blipFill>
        <p:spPr>
          <a:xfrm>
            <a:off x="8422499" y="4714884"/>
            <a:ext cx="2752726" cy="1966914"/>
          </a:xfrm>
          <a:prstGeom prst="rect">
            <a:avLst/>
          </a:prstGeom>
          <a:noFill/>
          <a:ln w="38100" cap="flat" cmpd="sng">
            <a:solidFill>
              <a:srgbClr val="974806"/>
            </a:solidFill>
            <a:prstDash val="solid"/>
            <a:round/>
            <a:headEnd type="none" w="sm" len="sm"/>
            <a:tailEnd type="none" w="sm" len="sm"/>
          </a:ln>
        </p:spPr>
      </p:pic>
      <p:pic>
        <p:nvPicPr>
          <p:cNvPr id="126" name="Google Shape;126;p9" descr="7258829-50289-k6hH-U11011754406017gCI-1024x576@LaStampa.it.jpg f=taglio_full2&amp;h=605&amp;w=1280&amp;$p$f$h$w=bea967a.jpg"/>
          <p:cNvPicPr preferRelativeResize="0"/>
          <p:nvPr/>
        </p:nvPicPr>
        <p:blipFill rotWithShape="1">
          <a:blip r:embed="rId4">
            <a:alphaModFix/>
          </a:blip>
          <a:srcRect/>
          <a:stretch/>
        </p:blipFill>
        <p:spPr>
          <a:xfrm>
            <a:off x="4564847" y="4714884"/>
            <a:ext cx="3286148" cy="1928826"/>
          </a:xfrm>
          <a:prstGeom prst="rect">
            <a:avLst/>
          </a:prstGeom>
          <a:noFill/>
          <a:ln w="38100" cap="flat" cmpd="sng">
            <a:solidFill>
              <a:srgbClr val="E36C09"/>
            </a:solidFill>
            <a:prstDash val="solid"/>
            <a:round/>
            <a:headEnd type="none" w="sm" len="sm"/>
            <a:tailEnd type="none" w="sm" len="sm"/>
          </a:ln>
        </p:spPr>
      </p:pic>
      <p:pic>
        <p:nvPicPr>
          <p:cNvPr id="127" name="Google Shape;127;p9" descr="images.jpg"/>
          <p:cNvPicPr preferRelativeResize="0"/>
          <p:nvPr/>
        </p:nvPicPr>
        <p:blipFill rotWithShape="1">
          <a:blip r:embed="rId5">
            <a:alphaModFix/>
          </a:blip>
          <a:srcRect/>
          <a:stretch/>
        </p:blipFill>
        <p:spPr>
          <a:xfrm>
            <a:off x="707195" y="4714884"/>
            <a:ext cx="3048003" cy="1928826"/>
          </a:xfrm>
          <a:prstGeom prst="rect">
            <a:avLst/>
          </a:prstGeom>
          <a:noFill/>
          <a:ln w="38100" cap="flat" cmpd="sng">
            <a:solidFill>
              <a:srgbClr val="17365D"/>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0"/>
          <p:cNvSpPr txBox="1">
            <a:spLocks noGrp="1"/>
          </p:cNvSpPr>
          <p:nvPr>
            <p:ph type="title"/>
          </p:nvPr>
        </p:nvSpPr>
        <p:spPr>
          <a:xfrm>
            <a:off x="585074" y="2786058"/>
            <a:ext cx="10531318" cy="3857652"/>
          </a:xfrm>
          <a:prstGeom prst="rect">
            <a:avLst/>
          </a:prstGeom>
          <a:noFill/>
          <a:ln w="38100" cap="flat" cmpd="sng">
            <a:solidFill>
              <a:srgbClr val="366092"/>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2800"/>
              <a:buFont typeface="Calibri"/>
              <a:buNone/>
            </a:pPr>
            <a:r>
              <a:rPr lang="it-IT" sz="2800" b="1"/>
              <a:t>Il cancro non viene curato in base all’organo che colpisce, ma anche in base alle sue caratteristiche molecolari.</a:t>
            </a:r>
            <a:br>
              <a:rPr lang="it-IT" sz="2800" b="1"/>
            </a:br>
            <a:r>
              <a:rPr lang="it-IT" sz="2800" b="1"/>
              <a:t>Purtroppo però nel tempo il tumore cambia e a volte può sfuggire alle terapie. In questo caso bisogna usare un nuovo trattamento.</a:t>
            </a:r>
            <a:br>
              <a:rPr lang="it-IT" sz="2800" b="1"/>
            </a:br>
            <a:r>
              <a:rPr lang="it-IT" sz="2800" b="1"/>
              <a:t>Il cancro è quindi un insieme di malattie complesse e in evoluzione, che non permette di trovare una cura definitiva.</a:t>
            </a:r>
            <a:br>
              <a:rPr lang="it-IT" sz="2800" b="1"/>
            </a:br>
            <a:r>
              <a:rPr lang="it-IT" sz="2800" b="1"/>
              <a:t>Quindi per trovare la cura per ogni tumore, dobbiamo continuare a sostenere la ricerca. </a:t>
            </a:r>
            <a:endParaRPr sz="2800" b="1"/>
          </a:p>
        </p:txBody>
      </p:sp>
      <p:pic>
        <p:nvPicPr>
          <p:cNvPr id="133" name="Google Shape;133;p10" descr="index.jpg"/>
          <p:cNvPicPr preferRelativeResize="0"/>
          <p:nvPr/>
        </p:nvPicPr>
        <p:blipFill rotWithShape="1">
          <a:blip r:embed="rId3">
            <a:alphaModFix/>
          </a:blip>
          <a:srcRect/>
          <a:stretch/>
        </p:blipFill>
        <p:spPr>
          <a:xfrm>
            <a:off x="1707327" y="428604"/>
            <a:ext cx="3429024" cy="2000264"/>
          </a:xfrm>
          <a:prstGeom prst="rect">
            <a:avLst/>
          </a:prstGeom>
          <a:noFill/>
          <a:ln w="38100" cap="flat" cmpd="sng">
            <a:solidFill>
              <a:srgbClr val="FF0000"/>
            </a:solidFill>
            <a:prstDash val="solid"/>
            <a:round/>
            <a:headEnd type="none" w="sm" len="sm"/>
            <a:tailEnd type="none" w="sm" len="sm"/>
          </a:ln>
        </p:spPr>
      </p:pic>
      <p:pic>
        <p:nvPicPr>
          <p:cNvPr id="134" name="Google Shape;134;p10" descr="index.png"/>
          <p:cNvPicPr preferRelativeResize="0"/>
          <p:nvPr/>
        </p:nvPicPr>
        <p:blipFill rotWithShape="1">
          <a:blip r:embed="rId4">
            <a:alphaModFix/>
          </a:blip>
          <a:srcRect/>
          <a:stretch/>
        </p:blipFill>
        <p:spPr>
          <a:xfrm>
            <a:off x="7136615" y="214290"/>
            <a:ext cx="2000264" cy="2500330"/>
          </a:xfrm>
          <a:prstGeom prst="rect">
            <a:avLst/>
          </a:prstGeom>
          <a:noFill/>
          <a:ln w="38100" cap="flat" cmpd="sng">
            <a:solidFill>
              <a:srgbClr val="FFFF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1"/>
          <p:cNvSpPr txBox="1">
            <a:spLocks noGrp="1"/>
          </p:cNvSpPr>
          <p:nvPr>
            <p:ph type="ctrTitle"/>
          </p:nvPr>
        </p:nvSpPr>
        <p:spPr>
          <a:xfrm>
            <a:off x="778633" y="214291"/>
            <a:ext cx="9946243" cy="1214446"/>
          </a:xfrm>
          <a:prstGeom prst="rect">
            <a:avLst/>
          </a:prstGeom>
          <a:noFill/>
          <a:ln w="57150" cap="flat" cmpd="sng">
            <a:solidFill>
              <a:srgbClr val="76923C"/>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it-IT" sz="4000" b="1" u="sng"/>
              <a:t>LA SPERIMENTAZIONE DI NUOVI FARMACI</a:t>
            </a:r>
            <a:endParaRPr sz="4000" b="1" u="sng"/>
          </a:p>
        </p:txBody>
      </p:sp>
      <p:sp>
        <p:nvSpPr>
          <p:cNvPr id="140" name="Google Shape;140;p11"/>
          <p:cNvSpPr txBox="1">
            <a:spLocks noGrp="1"/>
          </p:cNvSpPr>
          <p:nvPr>
            <p:ph type="subTitle" idx="1"/>
          </p:nvPr>
        </p:nvSpPr>
        <p:spPr>
          <a:xfrm>
            <a:off x="207129" y="1857364"/>
            <a:ext cx="11287204" cy="3357586"/>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100000"/>
              <a:buNone/>
            </a:pPr>
            <a:r>
              <a:rPr lang="it-IT" sz="2800" b="1">
                <a:solidFill>
                  <a:schemeClr val="dk1"/>
                </a:solidFill>
              </a:rPr>
              <a:t>Prima che una cura sia disponibile per tutti i malati,  sono necessari molti anni di studio, a tutela della sicurezza della salute delle persone,</a:t>
            </a:r>
            <a:endParaRPr sz="2800" b="1">
              <a:solidFill>
                <a:schemeClr val="dk1"/>
              </a:solidFill>
            </a:endParaRPr>
          </a:p>
          <a:p>
            <a:pPr marL="0" lvl="0" indent="-164465" algn="l" rtl="0">
              <a:spcBef>
                <a:spcPts val="518"/>
              </a:spcBef>
              <a:spcAft>
                <a:spcPts val="0"/>
              </a:spcAft>
              <a:buClr>
                <a:schemeClr val="dk1"/>
              </a:buClr>
              <a:buSzPct val="100000"/>
              <a:buFont typeface="Calibri"/>
              <a:buChar char="-"/>
            </a:pPr>
            <a:r>
              <a:rPr lang="it-IT" sz="2800" b="1">
                <a:solidFill>
                  <a:schemeClr val="dk1"/>
                </a:solidFill>
              </a:rPr>
              <a:t>Regole uguali per tutti: la ricerca su nuovi farmaci segue una serie di tappe, per tutelare la salute dei malati.</a:t>
            </a:r>
            <a:endParaRPr/>
          </a:p>
          <a:p>
            <a:pPr marL="0" lvl="0" indent="0" algn="l" rtl="0">
              <a:spcBef>
                <a:spcPts val="518"/>
              </a:spcBef>
              <a:spcAft>
                <a:spcPts val="0"/>
              </a:spcAft>
              <a:buClr>
                <a:schemeClr val="dk1"/>
              </a:buClr>
              <a:buSzPct val="100000"/>
              <a:buNone/>
            </a:pPr>
            <a:r>
              <a:rPr lang="it-IT" sz="2800" b="1">
                <a:solidFill>
                  <a:schemeClr val="dk1"/>
                </a:solidFill>
              </a:rPr>
              <a:t>-Sperimentazioni cliniche più lunghe di un decennio: quando i ricercatori cominciano a immaginare una nuova cura, si avvia la sperimentazione preclinica (sperimentazione su animali), poi si passa alla sperimentazione clinica(sperimentazione su esseri umani).</a:t>
            </a:r>
            <a:endParaRPr sz="2800" b="1">
              <a:solidFill>
                <a:schemeClr val="dk1"/>
              </a:solidFill>
            </a:endParaRPr>
          </a:p>
        </p:txBody>
      </p:sp>
      <p:pic>
        <p:nvPicPr>
          <p:cNvPr id="141" name="Google Shape;141;p11" descr="farmaci-agnostici-1024x683.jpg"/>
          <p:cNvPicPr preferRelativeResize="0"/>
          <p:nvPr/>
        </p:nvPicPr>
        <p:blipFill rotWithShape="1">
          <a:blip r:embed="rId3">
            <a:alphaModFix/>
          </a:blip>
          <a:srcRect/>
          <a:stretch/>
        </p:blipFill>
        <p:spPr>
          <a:xfrm>
            <a:off x="4279095" y="5286388"/>
            <a:ext cx="3000396" cy="1357322"/>
          </a:xfrm>
          <a:prstGeom prst="rect">
            <a:avLst/>
          </a:prstGeom>
          <a:noFill/>
          <a:ln w="28575" cap="flat" cmpd="sng">
            <a:solidFill>
              <a:srgbClr val="7F7F7F"/>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1763</Words>
  <Application>Microsoft Office PowerPoint</Application>
  <PresentationFormat>Personalizzato</PresentationFormat>
  <Paragraphs>80</Paragraphs>
  <Slides>23</Slides>
  <Notes>23</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23</vt:i4>
      </vt:variant>
    </vt:vector>
  </HeadingPairs>
  <TitlesOfParts>
    <vt:vector size="26" baseType="lpstr">
      <vt:lpstr>Arial</vt:lpstr>
      <vt:lpstr>Calibri</vt:lpstr>
      <vt:lpstr>Tema di Office</vt:lpstr>
      <vt:lpstr>RICERCA E CURA CONTRO IL CANCRO</vt:lpstr>
      <vt:lpstr>  LA RICERCA SUL CANCRO È DEFINIBILE COME UN PERCORSO A TAPPE </vt:lpstr>
      <vt:lpstr>RICERCA DI BASE E CLINICA</vt:lpstr>
      <vt:lpstr>RICERCA TRASLAZIONALE E EPIDEMIOLOGICA</vt:lpstr>
      <vt:lpstr>COSA E’ LA RICERCA SUL CANCRO</vt:lpstr>
      <vt:lpstr>RADIOTERAPIA E CHEMIOTERAPIA</vt:lpstr>
      <vt:lpstr>PERCHE’ NON E’ STATA TROVATA ANCORA UNA CURA CONTRO IL CANCRO?</vt:lpstr>
      <vt:lpstr>Il cancro non viene curato in base all’organo che colpisce, ma anche in base alle sue caratteristiche molecolari. Purtroppo però nel tempo il tumore cambia e a volte può sfuggire alle terapie. In questo caso bisogna usare un nuovo trattamento. Il cancro è quindi un insieme di malattie complesse e in evoluzione, che non permette di trovare una cura definitiva. Quindi per trovare la cura per ogni tumore, dobbiamo continuare a sostenere la ricerca. </vt:lpstr>
      <vt:lpstr>LA SPERIMENTAZIONE DI NUOVI FARMACI</vt:lpstr>
      <vt:lpstr>Presentazione standard di PowerPoint</vt:lpstr>
      <vt:lpstr>COME POSSIAMO RICONOSCERE UNA TERAPIA SERIA DA UNA FASULLA?</vt:lpstr>
      <vt:lpstr>L’IMPORTANZA DELLA PREVENZIONE</vt:lpstr>
      <vt:lpstr>CONSIGLI: - Misura peso e altezza, indice di massa corporea e circonferenza addominale, per evitare un sovrappeso. - Fai attività fisica ogni giorno. - Tieni un diario alimentare per una settimana per sapere cosa mangi. - Controlla la qualità del sonno per un organismo in salute.</vt:lpstr>
      <vt:lpstr>DONNE E UOMINI CHE HANNO FATTO LA SCIENZA</vt:lpstr>
      <vt:lpstr>Presentazione standard di PowerPoint</vt:lpstr>
      <vt:lpstr>Presentazione standard di PowerPoint</vt:lpstr>
      <vt:lpstr>Presentazione standard di PowerPoint</vt:lpstr>
      <vt:lpstr>Presentazione standard di PowerPoint</vt:lpstr>
      <vt:lpstr>QUANTO E’ IMPORTANTE SOSTENERE LA RICERCA E I RICERCATORI PER RENDERE CURABILE IL CANCRO?</vt:lpstr>
      <vt:lpstr>COSA VUOLE DIRE RICERCA?</vt:lpstr>
      <vt:lpstr>COME  AVVIENE LA RACCOLTA FONDI?</vt:lpstr>
      <vt:lpstr>COSA FINANZIAMO?</vt:lpstr>
      <vt:lpstr>PERCHE’ E’ IMPORTANTE CHE OGNUNO DI NOI FACCIA LA PROPRIA PARTE PER AIUTARE LA RICERCA?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RICERCA E CURA CONTRO IL CANCRO</dc:title>
  <dc:creator>Alessio Pierotti</dc:creator>
  <cp:lastModifiedBy>Brovelli Patrizia</cp:lastModifiedBy>
  <cp:revision>3</cp:revision>
  <dcterms:created xsi:type="dcterms:W3CDTF">2021-05-13T16:33:32Z</dcterms:created>
  <dcterms:modified xsi:type="dcterms:W3CDTF">2021-06-10T12:11:31Z</dcterms:modified>
</cp:coreProperties>
</file>